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4384000" cy="13716000"/>
  <p:notesSz cx="6858000" cy="9144000"/>
  <p:embeddedFontLst>
    <p:embeddedFont>
      <p:font typeface="DM Sans Bold" charset="1" panose="00000000000000000000"/>
      <p:regular r:id="rId35"/>
    </p:embeddedFont>
    <p:embeddedFont>
      <p:font typeface="DM Sans" charset="1" panose="00000000000000000000"/>
      <p:regular r:id="rId36"/>
    </p:embeddedFont>
    <p:embeddedFont>
      <p:font typeface="League Spartan" charset="1" panose="00000800000000000000"/>
      <p:regular r:id="rId37"/>
    </p:embeddedFont>
    <p:embeddedFont>
      <p:font typeface="Montserrat" charset="1" panose="00000500000000000000"/>
      <p:regular r:id="rId38"/>
    </p:embeddedFont>
    <p:embeddedFont>
      <p:font typeface="Montserrat Bold" charset="1" panose="00000800000000000000"/>
      <p:regular r:id="rId39"/>
    </p:embeddedFont>
    <p:embeddedFont>
      <p:font typeface="Poppins Bold" charset="1" panose="00000800000000000000"/>
      <p:regular r:id="rId40"/>
    </p:embeddedFont>
    <p:embeddedFont>
      <p:font typeface="Gordita Bold" charset="1" panose="00000000000000000000"/>
      <p:regular r:id="rId41"/>
    </p:embeddedFont>
    <p:embeddedFont>
      <p:font typeface="Open Sans Bold" charset="1" panose="00000000000000000000"/>
      <p:regular r:id="rId42"/>
    </p:embeddedFont>
    <p:embeddedFont>
      <p:font typeface="Mokoto" charset="1" panose="00000000000000000000"/>
      <p:regular r:id="rId43"/>
    </p:embeddedFont>
    <p:embeddedFont>
      <p:font typeface="Times New Roman" charset="1" panose="02030502070405020303"/>
      <p:regular r:id="rId44"/>
    </p:embeddedFont>
    <p:embeddedFont>
      <p:font typeface="Open Sans Extra Bold" charset="1" panose="020B0906030804020204"/>
      <p:regular r:id="rId45"/>
    </p:embeddedFont>
    <p:embeddedFont>
      <p:font typeface="Times New Roman Ultra-Bold" charset="1" panose="02030902070405020303"/>
      <p:regular r:id="rId46"/>
    </p:embeddedFont>
    <p:embeddedFont>
      <p:font typeface="Times New Roman Bold" charset="1" panose="02030802070405020303"/>
      <p:regular r:id="rId47"/>
    </p:embeddedFont>
    <p:embeddedFont>
      <p:font typeface="Open Sans" charset="1" panose="00000000000000000000"/>
      <p:regular r:id="rId48"/>
    </p:embeddedFont>
    <p:embeddedFont>
      <p:font typeface="Cormorant Garamond Bold Italics" charset="1" panose="00000800000000000000"/>
      <p:regular r:id="rId49"/>
    </p:embeddedFont>
    <p:embeddedFont>
      <p:font typeface="Gladiola" charset="1" panose="00000500000000000000"/>
      <p:regular r:id="rId50"/>
    </p:embeddedFont>
    <p:embeddedFont>
      <p:font typeface="Glacial Indifference" charset="1" panose="000000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2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2.png" Type="http://schemas.openxmlformats.org/officeDocument/2006/relationships/image"/><Relationship Id="rId6" Target="../media/image36.png" Type="http://schemas.openxmlformats.org/officeDocument/2006/relationships/image"/><Relationship Id="rId7" Target="https://arxiv.org/abs/2501.11776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3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602108" y="9885679"/>
            <a:ext cx="8656320" cy="0"/>
          </a:xfrm>
          <a:prstGeom prst="line">
            <a:avLst/>
          </a:prstGeom>
          <a:ln cap="flat" w="38100">
            <a:solidFill>
              <a:srgbClr val="FFFFFF">
                <a:alpha val="52941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9992002" y="1371600"/>
            <a:ext cx="3676534" cy="1149592"/>
            <a:chOff x="0" y="0"/>
            <a:chExt cx="10653613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344" r="0" b="-634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92000" y="5082287"/>
            <a:ext cx="11476536" cy="3564124"/>
            <a:chOff x="0" y="0"/>
            <a:chExt cx="15302048" cy="47521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5302048" cy="242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1876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EfficientVITON</a:t>
              </a:r>
              <a:r>
                <a:rPr lang="en-US" sz="11876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746641"/>
              <a:ext cx="15302048" cy="2005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3"/>
                </a:lnSpc>
              </a:pPr>
              <a:r>
                <a:rPr lang="en-US" sz="2938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An Efficient Virtual Try-On Model </a:t>
              </a:r>
              <a:r>
                <a:rPr lang="en-US" sz="2938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using Optimized Diffusion Process</a:t>
              </a:r>
            </a:p>
            <a:p>
              <a:pPr algn="ctr">
                <a:lnSpc>
                  <a:spcPts val="411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353925" y="10347916"/>
            <a:ext cx="787425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Advisor : Prof. Ahmed Fares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2975" y="11442021"/>
            <a:ext cx="678015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11E31"/>
                </a:solidFill>
                <a:latin typeface="DM Sans"/>
                <a:ea typeface="DM Sans"/>
                <a:cs typeface="DM Sans"/>
                <a:sym typeface="DM Sans"/>
              </a:rPr>
              <a:t>Date : 05/02/2025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5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2931" y="3783232"/>
            <a:ext cx="3635499" cy="1006850"/>
            <a:chOff x="0" y="0"/>
            <a:chExt cx="4847332" cy="1342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2931" y="5096258"/>
            <a:ext cx="3635499" cy="1006850"/>
            <a:chOff x="0" y="0"/>
            <a:chExt cx="4847332" cy="13424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51292" y="5096258"/>
            <a:ext cx="16255858" cy="1020443"/>
            <a:chOff x="0" y="0"/>
            <a:chExt cx="21674477" cy="13605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Related Work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39278" y="3784574"/>
            <a:ext cx="16255858" cy="1020443"/>
            <a:chOff x="0" y="0"/>
            <a:chExt cx="21674477" cy="1360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74479" cy="1360529"/>
            </a:xfrm>
            <a:custGeom>
              <a:avLst/>
              <a:gdLst/>
              <a:ahLst/>
              <a:cxnLst/>
              <a:rect r="r" b="b" t="t" l="l"/>
              <a:pathLst>
                <a:path h="1360529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29"/>
                  </a:lnTo>
                  <a:lnTo>
                    <a:pt x="0" y="1360529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1674477" cy="1360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2931" y="7631353"/>
            <a:ext cx="3635499" cy="1006850"/>
            <a:chOff x="0" y="0"/>
            <a:chExt cx="4847332" cy="13424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32931" y="9059531"/>
            <a:ext cx="3635499" cy="1006850"/>
            <a:chOff x="0" y="0"/>
            <a:chExt cx="4847332" cy="13424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227263" y="6319669"/>
            <a:ext cx="16255858" cy="1020443"/>
            <a:chOff x="0" y="0"/>
            <a:chExt cx="21674477" cy="1360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51292" y="7631353"/>
            <a:ext cx="16255858" cy="1020443"/>
            <a:chOff x="0" y="0"/>
            <a:chExt cx="21674477" cy="13605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&amp; Discussion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251292" y="9059531"/>
            <a:ext cx="16255858" cy="1020443"/>
            <a:chOff x="0" y="0"/>
            <a:chExt cx="21674477" cy="13605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 &amp; Future Work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43870" y="6283587"/>
            <a:ext cx="9805905" cy="1092608"/>
          </a:xfrm>
          <a:custGeom>
            <a:avLst/>
            <a:gdLst/>
            <a:ahLst/>
            <a:cxnLst/>
            <a:rect r="r" b="b" t="t" l="l"/>
            <a:pathLst>
              <a:path h="1092608" w="9805905">
                <a:moveTo>
                  <a:pt x="0" y="0"/>
                </a:moveTo>
                <a:lnTo>
                  <a:pt x="9805905" y="0"/>
                </a:lnTo>
                <a:lnTo>
                  <a:pt x="9805905" y="1092608"/>
                </a:lnTo>
                <a:lnTo>
                  <a:pt x="0" y="109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5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0910" y="1752600"/>
            <a:ext cx="13302179" cy="223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 </a:t>
            </a:r>
          </a:p>
          <a:p>
            <a:pPr algn="ctr">
              <a:lnSpc>
                <a:spcPts val="8563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421970" y="5182641"/>
            <a:ext cx="4334050" cy="43340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AAC4E6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6981724"/>
            <a:ext cx="5105801" cy="14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b="true" sz="4217">
                <a:solidFill>
                  <a:srgbClr val="011E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138" y="5639645"/>
            <a:ext cx="1541523" cy="79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8719A8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911861" y="5138342"/>
            <a:ext cx="4548208" cy="45482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16218" y="6677091"/>
            <a:ext cx="5105801" cy="219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b="true" sz="4190">
                <a:solidFill>
                  <a:srgbClr val="011E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EfficientVITON Model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3347" y="5639645"/>
            <a:ext cx="1541523" cy="79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8719A8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27725" y="5094042"/>
            <a:ext cx="5033300" cy="50333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AAC4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745080" y="7048566"/>
            <a:ext cx="5105801" cy="145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b="true" sz="4190">
                <a:solidFill>
                  <a:srgbClr val="011E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Optimized Diffusion 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73614" y="5639645"/>
            <a:ext cx="1541523" cy="79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8719A8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832475" y="5264176"/>
            <a:ext cx="4693032" cy="4422374"/>
            <a:chOff x="0" y="0"/>
            <a:chExt cx="812800" cy="7659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65924"/>
            </a:xfrm>
            <a:custGeom>
              <a:avLst/>
              <a:gdLst/>
              <a:ahLst/>
              <a:cxnLst/>
              <a:rect r="r" b="b" t="t" l="l"/>
              <a:pathLst>
                <a:path h="765924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38924"/>
                  </a:lnTo>
                  <a:cubicBezTo>
                    <a:pt x="812800" y="672606"/>
                    <a:pt x="799420" y="704909"/>
                    <a:pt x="775603" y="728726"/>
                  </a:cubicBezTo>
                  <a:cubicBezTo>
                    <a:pt x="751785" y="752544"/>
                    <a:pt x="719482" y="765924"/>
                    <a:pt x="685800" y="765924"/>
                  </a:cubicBezTo>
                  <a:lnTo>
                    <a:pt x="127000" y="765924"/>
                  </a:lnTo>
                  <a:cubicBezTo>
                    <a:pt x="56860" y="765924"/>
                    <a:pt x="0" y="709064"/>
                    <a:pt x="0" y="638924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09550"/>
              <a:ext cx="812800" cy="97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661025" y="6694871"/>
            <a:ext cx="5105801" cy="215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6"/>
              </a:lnSpc>
              <a:spcBef>
                <a:spcPct val="0"/>
              </a:spcBef>
            </a:pPr>
            <a:r>
              <a:rPr lang="en-US" b="true" sz="4090">
                <a:solidFill>
                  <a:srgbClr val="011E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Spatial Encoder and Zero Cross-Attention Blocks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443164" y="5590930"/>
            <a:ext cx="1541523" cy="79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8719A8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9667000" y="5182641"/>
            <a:ext cx="4334050" cy="43340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AAC4E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9667000" y="7062476"/>
            <a:ext cx="4334050" cy="219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6"/>
              </a:lnSpc>
            </a:pPr>
            <a:r>
              <a:rPr lang="en-US" sz="4190" b="true">
                <a:solidFill>
                  <a:srgbClr val="011E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Loss Functions and Training</a:t>
            </a:r>
          </a:p>
          <a:p>
            <a:pPr algn="ctr">
              <a:lnSpc>
                <a:spcPts val="5866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1144113" y="5590930"/>
            <a:ext cx="1541523" cy="79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8719A8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5400000">
            <a:off x="11819942" y="981347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2"/>
                </a:lnTo>
                <a:lnTo>
                  <a:pt x="0" y="374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22222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67974" y="1219839"/>
            <a:ext cx="13302179" cy="114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Preprocessing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83022" y="49788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2142266" y="497885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941206" y="3077099"/>
            <a:ext cx="19531256" cy="8813479"/>
          </a:xfrm>
          <a:custGeom>
            <a:avLst/>
            <a:gdLst/>
            <a:ahLst/>
            <a:cxnLst/>
            <a:rect r="r" b="b" t="t" l="l"/>
            <a:pathLst>
              <a:path h="8813479" w="19531256">
                <a:moveTo>
                  <a:pt x="0" y="0"/>
                </a:moveTo>
                <a:lnTo>
                  <a:pt x="19531257" y="0"/>
                </a:lnTo>
                <a:lnTo>
                  <a:pt x="19531257" y="8813480"/>
                </a:lnTo>
                <a:lnTo>
                  <a:pt x="0" y="8813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" y="22222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67974" y="1219839"/>
            <a:ext cx="13302179" cy="114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</a:t>
            </a: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Preprocessing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83022" y="49788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10109" y="2464101"/>
            <a:ext cx="2397918" cy="2397918"/>
          </a:xfrm>
          <a:custGeom>
            <a:avLst/>
            <a:gdLst/>
            <a:ahLst/>
            <a:cxnLst/>
            <a:rect r="r" b="b" t="t" l="l"/>
            <a:pathLst>
              <a:path h="2397918" w="2397918">
                <a:moveTo>
                  <a:pt x="0" y="0"/>
                </a:moveTo>
                <a:lnTo>
                  <a:pt x="2397918" y="0"/>
                </a:lnTo>
                <a:lnTo>
                  <a:pt x="2397918" y="2397918"/>
                </a:lnTo>
                <a:lnTo>
                  <a:pt x="0" y="239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95528" y="5262832"/>
            <a:ext cx="2397918" cy="2397918"/>
          </a:xfrm>
          <a:custGeom>
            <a:avLst/>
            <a:gdLst/>
            <a:ahLst/>
            <a:cxnLst/>
            <a:rect r="r" b="b" t="t" l="l"/>
            <a:pathLst>
              <a:path h="2397918" w="2397918">
                <a:moveTo>
                  <a:pt x="0" y="0"/>
                </a:moveTo>
                <a:lnTo>
                  <a:pt x="2397918" y="0"/>
                </a:lnTo>
                <a:lnTo>
                  <a:pt x="2397918" y="2397918"/>
                </a:lnTo>
                <a:lnTo>
                  <a:pt x="0" y="239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912686" y="7794100"/>
            <a:ext cx="2397918" cy="2397918"/>
          </a:xfrm>
          <a:custGeom>
            <a:avLst/>
            <a:gdLst/>
            <a:ahLst/>
            <a:cxnLst/>
            <a:rect r="r" b="b" t="t" l="l"/>
            <a:pathLst>
              <a:path h="2397918" w="2397918">
                <a:moveTo>
                  <a:pt x="0" y="0"/>
                </a:moveTo>
                <a:lnTo>
                  <a:pt x="2397918" y="0"/>
                </a:lnTo>
                <a:lnTo>
                  <a:pt x="2397918" y="2397918"/>
                </a:lnTo>
                <a:lnTo>
                  <a:pt x="0" y="239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836018" y="10508249"/>
            <a:ext cx="2397918" cy="2397918"/>
          </a:xfrm>
          <a:custGeom>
            <a:avLst/>
            <a:gdLst/>
            <a:ahLst/>
            <a:cxnLst/>
            <a:rect r="r" b="b" t="t" l="l"/>
            <a:pathLst>
              <a:path h="2397918" w="2397918">
                <a:moveTo>
                  <a:pt x="0" y="0"/>
                </a:moveTo>
                <a:lnTo>
                  <a:pt x="2397918" y="0"/>
                </a:lnTo>
                <a:lnTo>
                  <a:pt x="2397918" y="2397918"/>
                </a:lnTo>
                <a:lnTo>
                  <a:pt x="0" y="2397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12142266" y="497885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344" r="0" b="-634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912047" y="2464101"/>
            <a:ext cx="6009053" cy="10184836"/>
          </a:xfrm>
          <a:custGeom>
            <a:avLst/>
            <a:gdLst/>
            <a:ahLst/>
            <a:cxnLst/>
            <a:rect r="r" b="b" t="t" l="l"/>
            <a:pathLst>
              <a:path h="10184836" w="6009053">
                <a:moveTo>
                  <a:pt x="0" y="0"/>
                </a:moveTo>
                <a:lnTo>
                  <a:pt x="6009053" y="0"/>
                </a:lnTo>
                <a:lnTo>
                  <a:pt x="6009053" y="10184835"/>
                </a:lnTo>
                <a:lnTo>
                  <a:pt x="0" y="10184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049223" y="2811445"/>
            <a:ext cx="9711752" cy="164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1"/>
              </a:lnSpc>
              <a:spcBef>
                <a:spcPct val="0"/>
              </a:spcBef>
            </a:pP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training dataset used was VITON-HD. This dataset was a contribution for the research in one of the first virtual try-on researches by Choi et al.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4333" y="2899981"/>
            <a:ext cx="1909470" cy="137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76"/>
              </a:lnSpc>
              <a:spcBef>
                <a:spcPct val="0"/>
              </a:spcBef>
            </a:pPr>
            <a:r>
              <a:rPr lang="en-US" sz="80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77651" y="5833152"/>
            <a:ext cx="9711752" cy="111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1"/>
              </a:lnSpc>
              <a:spcBef>
                <a:spcPct val="0"/>
              </a:spcBef>
            </a:pP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contains over </a:t>
            </a:r>
            <a:r>
              <a:rPr lang="en-US" b="true" sz="3000" spc="-60">
                <a:solidFill>
                  <a:srgbClr val="011E31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11600 training images</a:t>
            </a: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over </a:t>
            </a:r>
            <a:r>
              <a:rPr lang="en-US" b="true" sz="3000" spc="-60">
                <a:solidFill>
                  <a:srgbClr val="011E31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2000 testing images.</a:t>
            </a: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9752" y="5698712"/>
            <a:ext cx="1909470" cy="137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76"/>
              </a:lnSpc>
              <a:spcBef>
                <a:spcPct val="0"/>
              </a:spcBef>
            </a:pPr>
            <a:r>
              <a:rPr lang="en-US" sz="80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77651" y="8371452"/>
            <a:ext cx="9711752" cy="112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1"/>
              </a:lnSpc>
              <a:spcBef>
                <a:spcPct val="0"/>
              </a:spcBef>
            </a:pP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images </a:t>
            </a:r>
            <a:r>
              <a:rPr lang="en-US" b="true" sz="3000" spc="-60">
                <a:solidFill>
                  <a:srgbClr val="011E31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are 1024x768</a:t>
            </a: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terms of resolution. Each image in the dataset has its equivalent image of the unworn clothes.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9752" y="8232250"/>
            <a:ext cx="1909470" cy="137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76"/>
              </a:lnSpc>
              <a:spcBef>
                <a:spcPct val="0"/>
              </a:spcBef>
            </a:pPr>
            <a:r>
              <a:rPr lang="en-US" sz="80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80242" y="10965449"/>
            <a:ext cx="1909470" cy="137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76"/>
              </a:lnSpc>
              <a:spcBef>
                <a:spcPct val="0"/>
              </a:spcBef>
            </a:pPr>
            <a:r>
              <a:rPr lang="en-US" sz="80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49223" y="10842714"/>
            <a:ext cx="9711752" cy="164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1"/>
              </a:lnSpc>
              <a:spcBef>
                <a:spcPct val="0"/>
              </a:spcBef>
            </a:pPr>
            <a:r>
              <a:rPr lang="en-US" sz="3000" spc="-60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addition, the dataset handles most of the preprocessing steps, like the densepose, the human parsing, the pose estimation, etc.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0082" y="1600200"/>
            <a:ext cx="17251096" cy="9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EfficientVITON Model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Architecture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83022" y="24445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1071828" y="6631076"/>
            <a:ext cx="9969130" cy="2928432"/>
          </a:xfrm>
          <a:custGeom>
            <a:avLst/>
            <a:gdLst/>
            <a:ahLst/>
            <a:cxnLst/>
            <a:rect r="r" b="b" t="t" l="l"/>
            <a:pathLst>
              <a:path h="2928432" w="9969130">
                <a:moveTo>
                  <a:pt x="0" y="0"/>
                </a:moveTo>
                <a:lnTo>
                  <a:pt x="9969130" y="0"/>
                </a:lnTo>
                <a:lnTo>
                  <a:pt x="9969130" y="2928432"/>
                </a:lnTo>
                <a:lnTo>
                  <a:pt x="0" y="292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344" r="0" b="-634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687092" y="2922108"/>
            <a:ext cx="5325308" cy="9861682"/>
          </a:xfrm>
          <a:custGeom>
            <a:avLst/>
            <a:gdLst/>
            <a:ahLst/>
            <a:cxnLst/>
            <a:rect r="r" b="b" t="t" l="l"/>
            <a:pathLst>
              <a:path h="9861682" w="5325308">
                <a:moveTo>
                  <a:pt x="0" y="0"/>
                </a:moveTo>
                <a:lnTo>
                  <a:pt x="5325308" y="0"/>
                </a:lnTo>
                <a:lnTo>
                  <a:pt x="5325308" y="9861682"/>
                </a:lnTo>
                <a:lnTo>
                  <a:pt x="0" y="9861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7948" y="3094803"/>
            <a:ext cx="14782589" cy="9516291"/>
          </a:xfrm>
          <a:custGeom>
            <a:avLst/>
            <a:gdLst/>
            <a:ahLst/>
            <a:cxnLst/>
            <a:rect r="r" b="b" t="t" l="l"/>
            <a:pathLst>
              <a:path h="9516291" w="14782589">
                <a:moveTo>
                  <a:pt x="0" y="0"/>
                </a:moveTo>
                <a:lnTo>
                  <a:pt x="14782588" y="0"/>
                </a:lnTo>
                <a:lnTo>
                  <a:pt x="14782588" y="9516291"/>
                </a:lnTo>
                <a:lnTo>
                  <a:pt x="0" y="95162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83022" y="24445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68104" y="5970122"/>
          <a:ext cx="19647792" cy="5238750"/>
        </p:xfrm>
        <a:graphic>
          <a:graphicData uri="http://schemas.openxmlformats.org/drawingml/2006/table">
            <a:tbl>
              <a:tblPr/>
              <a:tblGrid>
                <a:gridCol w="9336265"/>
                <a:gridCol w="5155763"/>
                <a:gridCol w="5155763"/>
              </a:tblGrid>
              <a:tr h="12592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LPIPS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FID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</a:tr>
              <a:tr h="1989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011E3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Uniform Timesteps (50)</a:t>
                      </a: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0.0732</a:t>
                      </a:r>
                      <a:endParaRPr lang="en-US" sz="1100"/>
                    </a:p>
                    <a:p>
                      <a:pPr algn="ctr">
                        <a:lnSpc>
                          <a:spcPts val="57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8.233</a:t>
                      </a:r>
                      <a:endParaRPr lang="en-US" sz="1100"/>
                    </a:p>
                    <a:p>
                      <a:pPr algn="ctr">
                        <a:lnSpc>
                          <a:spcPts val="57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9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11E3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Non-uniform Timesteps (10)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0.0762</a:t>
                      </a:r>
                      <a:endParaRPr lang="en-US" sz="1100"/>
                    </a:p>
                    <a:p>
                      <a:pPr algn="ctr">
                        <a:lnSpc>
                          <a:spcPts val="57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8.433</a:t>
                      </a:r>
                      <a:endParaRPr lang="en-US" sz="1100"/>
                    </a:p>
                    <a:p>
                      <a:pPr algn="ctr">
                        <a:lnSpc>
                          <a:spcPts val="57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421065" y="1432239"/>
            <a:ext cx="14539563" cy="9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Optimized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Diffusion 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6350" y="3072469"/>
            <a:ext cx="22472073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Model: </a:t>
            </a:r>
            <a:r>
              <a:rPr lang="en-US" sz="3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Pre-trained Stable Diffusion v1.5 - Foundation for high-quality image generation.</a:t>
            </a:r>
          </a:p>
          <a:p>
            <a:pPr algn="l">
              <a:lnSpc>
                <a:spcPts val="4199"/>
              </a:lnSpc>
            </a:pPr>
          </a:p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Sampling Strategy:</a:t>
            </a:r>
            <a:r>
              <a:rPr lang="en-US" sz="3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 Improved DDPM Sampler - Reduced sampling steps for faster inference while maintaining quality. Instead of 50 uniformly distributed timesteps, we apply a non-uniform distribution of 10 timesteps in the denoising process.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3901" y="11487150"/>
            <a:ext cx="216408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199"/>
              </a:lnSpc>
              <a:buFont typeface="Arial"/>
              <a:buChar char="•"/>
            </a:pPr>
            <a:r>
              <a:rPr lang="en-US" b="true" sz="3499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Latent Space Optimization: </a:t>
            </a:r>
            <a:r>
              <a:rPr lang="en-US" sz="3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Direct manipulation in latent space - Efficient transformations and warping for clothing</a:t>
            </a:r>
            <a:r>
              <a:rPr lang="en-US" b="true" sz="3499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83022" y="24445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91774" y="1338489"/>
            <a:ext cx="13292654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Spatial Encoder &amp;</a:t>
            </a:r>
            <a:r>
              <a:rPr lang="en-US" sz="7438">
                <a:solidFill>
                  <a:srgbClr val="CE41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Zero Cross-Attention Blocks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64326" y="5054692"/>
            <a:ext cx="8136489" cy="6706639"/>
            <a:chOff x="0" y="0"/>
            <a:chExt cx="1309292" cy="10792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9292" cy="1079206"/>
            </a:xfrm>
            <a:custGeom>
              <a:avLst/>
              <a:gdLst/>
              <a:ahLst/>
              <a:cxnLst/>
              <a:rect r="r" b="b" t="t" l="l"/>
              <a:pathLst>
                <a:path h="1079206" w="1309292">
                  <a:moveTo>
                    <a:pt x="18079" y="0"/>
                  </a:moveTo>
                  <a:lnTo>
                    <a:pt x="1291213" y="0"/>
                  </a:lnTo>
                  <a:cubicBezTo>
                    <a:pt x="1301198" y="0"/>
                    <a:pt x="1309292" y="8094"/>
                    <a:pt x="1309292" y="18079"/>
                  </a:cubicBezTo>
                  <a:lnTo>
                    <a:pt x="1309292" y="1061127"/>
                  </a:lnTo>
                  <a:cubicBezTo>
                    <a:pt x="1309292" y="1065922"/>
                    <a:pt x="1307387" y="1070520"/>
                    <a:pt x="1303996" y="1073911"/>
                  </a:cubicBezTo>
                  <a:cubicBezTo>
                    <a:pt x="1300606" y="1077301"/>
                    <a:pt x="1296008" y="1079206"/>
                    <a:pt x="1291213" y="1079206"/>
                  </a:cubicBezTo>
                  <a:lnTo>
                    <a:pt x="18079" y="1079206"/>
                  </a:lnTo>
                  <a:cubicBezTo>
                    <a:pt x="8094" y="1079206"/>
                    <a:pt x="0" y="1071112"/>
                    <a:pt x="0" y="1061127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09292" cy="115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0178" y="5036375"/>
            <a:ext cx="9482359" cy="6706639"/>
            <a:chOff x="0" y="0"/>
            <a:chExt cx="1525864" cy="10792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5864" cy="1079206"/>
            </a:xfrm>
            <a:custGeom>
              <a:avLst/>
              <a:gdLst/>
              <a:ahLst/>
              <a:cxnLst/>
              <a:rect r="r" b="b" t="t" l="l"/>
              <a:pathLst>
                <a:path h="1079206" w="1525864">
                  <a:moveTo>
                    <a:pt x="15513" y="0"/>
                  </a:moveTo>
                  <a:lnTo>
                    <a:pt x="1510351" y="0"/>
                  </a:lnTo>
                  <a:cubicBezTo>
                    <a:pt x="1518918" y="0"/>
                    <a:pt x="1525864" y="6945"/>
                    <a:pt x="1525864" y="15513"/>
                  </a:cubicBezTo>
                  <a:lnTo>
                    <a:pt x="1525864" y="1063693"/>
                  </a:lnTo>
                  <a:cubicBezTo>
                    <a:pt x="1525864" y="1067807"/>
                    <a:pt x="1524229" y="1071753"/>
                    <a:pt x="1521320" y="1074662"/>
                  </a:cubicBezTo>
                  <a:cubicBezTo>
                    <a:pt x="1518411" y="1077571"/>
                    <a:pt x="1514465" y="1079206"/>
                    <a:pt x="1510351" y="1079206"/>
                  </a:cubicBezTo>
                  <a:lnTo>
                    <a:pt x="15513" y="1079206"/>
                  </a:lnTo>
                  <a:cubicBezTo>
                    <a:pt x="6945" y="1079206"/>
                    <a:pt x="0" y="1072261"/>
                    <a:pt x="0" y="1063693"/>
                  </a:cubicBezTo>
                  <a:lnTo>
                    <a:pt x="0" y="15513"/>
                  </a:lnTo>
                  <a:cubicBezTo>
                    <a:pt x="0" y="11398"/>
                    <a:pt x="1634" y="7453"/>
                    <a:pt x="4544" y="4544"/>
                  </a:cubicBezTo>
                  <a:cubicBezTo>
                    <a:pt x="7453" y="1634"/>
                    <a:pt x="11398" y="0"/>
                    <a:pt x="155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525864" cy="115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1600" y="4184737"/>
            <a:ext cx="1278476" cy="1146120"/>
            <a:chOff x="0" y="0"/>
            <a:chExt cx="205727" cy="1844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27" cy="184429"/>
            </a:xfrm>
            <a:custGeom>
              <a:avLst/>
              <a:gdLst/>
              <a:ahLst/>
              <a:cxnLst/>
              <a:rect r="r" b="b" t="t" l="l"/>
              <a:pathLst>
                <a:path h="184429" w="205727">
                  <a:moveTo>
                    <a:pt x="66611" y="0"/>
                  </a:moveTo>
                  <a:lnTo>
                    <a:pt x="139116" y="0"/>
                  </a:lnTo>
                  <a:cubicBezTo>
                    <a:pt x="156782" y="0"/>
                    <a:pt x="173725" y="7018"/>
                    <a:pt x="186217" y="19510"/>
                  </a:cubicBezTo>
                  <a:cubicBezTo>
                    <a:pt x="198709" y="32002"/>
                    <a:pt x="205727" y="48945"/>
                    <a:pt x="205727" y="66611"/>
                  </a:cubicBezTo>
                  <a:lnTo>
                    <a:pt x="205727" y="117818"/>
                  </a:lnTo>
                  <a:cubicBezTo>
                    <a:pt x="205727" y="135484"/>
                    <a:pt x="198709" y="152427"/>
                    <a:pt x="186217" y="164919"/>
                  </a:cubicBezTo>
                  <a:cubicBezTo>
                    <a:pt x="173725" y="177411"/>
                    <a:pt x="156782" y="184429"/>
                    <a:pt x="139116" y="184429"/>
                  </a:cubicBezTo>
                  <a:lnTo>
                    <a:pt x="66611" y="184429"/>
                  </a:lnTo>
                  <a:cubicBezTo>
                    <a:pt x="48945" y="184429"/>
                    <a:pt x="32002" y="177411"/>
                    <a:pt x="19510" y="164919"/>
                  </a:cubicBezTo>
                  <a:cubicBezTo>
                    <a:pt x="7018" y="152427"/>
                    <a:pt x="0" y="135484"/>
                    <a:pt x="0" y="117818"/>
                  </a:cubicBezTo>
                  <a:lnTo>
                    <a:pt x="0" y="66611"/>
                  </a:lnTo>
                  <a:cubicBezTo>
                    <a:pt x="0" y="48945"/>
                    <a:pt x="7018" y="32002"/>
                    <a:pt x="19510" y="19510"/>
                  </a:cubicBezTo>
                  <a:cubicBezTo>
                    <a:pt x="32002" y="7018"/>
                    <a:pt x="48945" y="0"/>
                    <a:pt x="66611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05727" cy="2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98937" y="4184737"/>
            <a:ext cx="1278476" cy="1146120"/>
            <a:chOff x="0" y="0"/>
            <a:chExt cx="205727" cy="1844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27" cy="184429"/>
            </a:xfrm>
            <a:custGeom>
              <a:avLst/>
              <a:gdLst/>
              <a:ahLst/>
              <a:cxnLst/>
              <a:rect r="r" b="b" t="t" l="l"/>
              <a:pathLst>
                <a:path h="184429" w="205727">
                  <a:moveTo>
                    <a:pt x="66611" y="0"/>
                  </a:moveTo>
                  <a:lnTo>
                    <a:pt x="139116" y="0"/>
                  </a:lnTo>
                  <a:cubicBezTo>
                    <a:pt x="156782" y="0"/>
                    <a:pt x="173725" y="7018"/>
                    <a:pt x="186217" y="19510"/>
                  </a:cubicBezTo>
                  <a:cubicBezTo>
                    <a:pt x="198709" y="32002"/>
                    <a:pt x="205727" y="48945"/>
                    <a:pt x="205727" y="66611"/>
                  </a:cubicBezTo>
                  <a:lnTo>
                    <a:pt x="205727" y="117818"/>
                  </a:lnTo>
                  <a:cubicBezTo>
                    <a:pt x="205727" y="135484"/>
                    <a:pt x="198709" y="152427"/>
                    <a:pt x="186217" y="164919"/>
                  </a:cubicBezTo>
                  <a:cubicBezTo>
                    <a:pt x="173725" y="177411"/>
                    <a:pt x="156782" y="184429"/>
                    <a:pt x="139116" y="184429"/>
                  </a:cubicBezTo>
                  <a:lnTo>
                    <a:pt x="66611" y="184429"/>
                  </a:lnTo>
                  <a:cubicBezTo>
                    <a:pt x="48945" y="184429"/>
                    <a:pt x="32002" y="177411"/>
                    <a:pt x="19510" y="164919"/>
                  </a:cubicBezTo>
                  <a:cubicBezTo>
                    <a:pt x="7018" y="152427"/>
                    <a:pt x="0" y="135484"/>
                    <a:pt x="0" y="117818"/>
                  </a:cubicBezTo>
                  <a:lnTo>
                    <a:pt x="0" y="66611"/>
                  </a:lnTo>
                  <a:cubicBezTo>
                    <a:pt x="0" y="48945"/>
                    <a:pt x="7018" y="32002"/>
                    <a:pt x="19510" y="19510"/>
                  </a:cubicBezTo>
                  <a:cubicBezTo>
                    <a:pt x="32002" y="7018"/>
                    <a:pt x="48945" y="0"/>
                    <a:pt x="66611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05727" cy="2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98916" y="7035280"/>
            <a:ext cx="8087504" cy="358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062" indent="-31803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The spatial encoder is initialized with the U-Net Encoder weights of the pretrained Stable Diffusion Model.</a:t>
            </a:r>
          </a:p>
          <a:p>
            <a:pPr algn="l" marL="636062" indent="-31803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It produces feature maps at multiple resolutions as it downsamples the input clothing image.</a:t>
            </a:r>
          </a:p>
          <a:p>
            <a:pPr algn="l">
              <a:lnSpc>
                <a:spcPts val="412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226685" y="6997913"/>
            <a:ext cx="9130176" cy="409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062" indent="-31803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Learns the relationship, or semantic correspondence, between the features of the clothing (extracted by the spatial encoder) and the regions of the person's body (represented by the U-Net's feature maps).</a:t>
            </a:r>
          </a:p>
          <a:p>
            <a:pPr algn="l" marL="636062" indent="-318031" lvl="1">
              <a:lnSpc>
                <a:spcPts val="4124"/>
              </a:lnSpc>
              <a:buFont typeface="Arial"/>
              <a:buChar char="•"/>
            </a:pPr>
            <a:r>
              <a:rPr lang="en-US" sz="294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Patch-wise Warping: Transforms and warps clothing in latent space for precise fitting</a:t>
            </a:r>
          </a:p>
          <a:p>
            <a:pPr algn="l">
              <a:lnSpc>
                <a:spcPts val="412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836978" y="5419370"/>
            <a:ext cx="5703707" cy="71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  <a:r>
              <a:rPr lang="en-US" b="true" sz="4255" spc="55">
                <a:solidFill>
                  <a:srgbClr val="011E31"/>
                </a:solidFill>
                <a:latin typeface="Gordita Bold"/>
                <a:ea typeface="Gordita Bold"/>
                <a:cs typeface="Gordita Bold"/>
                <a:sym typeface="Gordita Bold"/>
              </a:rPr>
              <a:t>Spatial Encoder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16180" y="4634378"/>
            <a:ext cx="7935605" cy="220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</a:p>
          <a:p>
            <a:pPr algn="l">
              <a:lnSpc>
                <a:spcPts val="5957"/>
              </a:lnSpc>
            </a:pPr>
            <a:r>
              <a:rPr lang="en-US" sz="4255" spc="55" b="true">
                <a:solidFill>
                  <a:srgbClr val="011E31"/>
                </a:solidFill>
                <a:latin typeface="Gordita Bold"/>
                <a:ea typeface="Gordita Bold"/>
                <a:cs typeface="Gordita Bold"/>
                <a:sym typeface="Gordita Bold"/>
              </a:rPr>
              <a:t>Zero Cross Attention Block</a:t>
            </a:r>
          </a:p>
          <a:p>
            <a:pPr algn="l">
              <a:lnSpc>
                <a:spcPts val="5957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83022" y="24445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06637" y="7038740"/>
            <a:ext cx="21616690" cy="384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Where: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ζ: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Concatenated latent inputs (noisy latent map zt , latent agnostic map E(xa ), agnostic mask xma , latent dense pose E(xp )).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xc 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Clothing image.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ϵ: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noise.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ϵθ 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 parameterized by θ.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Timestep.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Tϕ 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CLIP image encoder parameterized by ϕ.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877309" y="4176156"/>
            <a:ext cx="17659050" cy="1755638"/>
          </a:xfrm>
          <a:custGeom>
            <a:avLst/>
            <a:gdLst/>
            <a:ahLst/>
            <a:cxnLst/>
            <a:rect r="r" b="b" t="t" l="l"/>
            <a:pathLst>
              <a:path h="1755638" w="17659050">
                <a:moveTo>
                  <a:pt x="0" y="0"/>
                </a:moveTo>
                <a:lnTo>
                  <a:pt x="17659051" y="0"/>
                </a:lnTo>
                <a:lnTo>
                  <a:pt x="17659051" y="1755638"/>
                </a:lnTo>
                <a:lnTo>
                  <a:pt x="0" y="1755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7974" y="1496845"/>
            <a:ext cx="13292654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Loss Functions</a:t>
            </a:r>
            <a:r>
              <a:rPr lang="en-US" sz="7438">
                <a:solidFill>
                  <a:srgbClr val="CE41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Training</a:t>
            </a:r>
          </a:p>
          <a:p>
            <a:pPr algn="ctr">
              <a:lnSpc>
                <a:spcPts val="728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71600" y="3033464"/>
            <a:ext cx="1648837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011E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Latent Diffusion Loss (LLDM)</a:t>
            </a:r>
            <a:r>
              <a:rPr lang="en-US" sz="3599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Guides the denoising process in the latent space.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83022" y="24445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448661" y="4341474"/>
            <a:ext cx="11486677" cy="1624379"/>
          </a:xfrm>
          <a:custGeom>
            <a:avLst/>
            <a:gdLst/>
            <a:ahLst/>
            <a:cxnLst/>
            <a:rect r="r" b="b" t="t" l="l"/>
            <a:pathLst>
              <a:path h="1624379" w="11486677">
                <a:moveTo>
                  <a:pt x="0" y="0"/>
                </a:moveTo>
                <a:lnTo>
                  <a:pt x="11486678" y="0"/>
                </a:lnTo>
                <a:lnTo>
                  <a:pt x="11486678" y="1624378"/>
                </a:lnTo>
                <a:lnTo>
                  <a:pt x="0" y="1624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60" t="-20929" r="-4133" b="-2992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2755" y="9261269"/>
            <a:ext cx="15121247" cy="1365662"/>
          </a:xfrm>
          <a:custGeom>
            <a:avLst/>
            <a:gdLst/>
            <a:ahLst/>
            <a:cxnLst/>
            <a:rect r="r" b="b" t="t" l="l"/>
            <a:pathLst>
              <a:path h="1365662" w="15121247">
                <a:moveTo>
                  <a:pt x="0" y="0"/>
                </a:moveTo>
                <a:lnTo>
                  <a:pt x="15121247" y="0"/>
                </a:lnTo>
                <a:lnTo>
                  <a:pt x="15121247" y="1365663"/>
                </a:lnTo>
                <a:lnTo>
                  <a:pt x="0" y="1365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05" t="-37437" r="-4038" b="-4179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62755" y="1543050"/>
            <a:ext cx="13292654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Loss Functions</a:t>
            </a:r>
            <a:r>
              <a:rPr lang="en-US" sz="7438">
                <a:solidFill>
                  <a:srgbClr val="CE41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Training</a:t>
            </a:r>
          </a:p>
          <a:p>
            <a:pPr algn="ctr">
              <a:lnSpc>
                <a:spcPts val="728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87194" y="3159766"/>
            <a:ext cx="17417504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Attention Total Variation Loss (LATV) 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Sharpens attention, enhances clothing detail.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0403" y="6334125"/>
            <a:ext cx="10305157" cy="221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Where: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 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coordinate map (derived from attention maps).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 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Ground truth clothing mask.</a:t>
            </a:r>
          </a:p>
          <a:p>
            <a:pPr algn="l" marL="669281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∇: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operator.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7194" y="9598661"/>
            <a:ext cx="333032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Overall Loss: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00403" y="11213465"/>
            <a:ext cx="8707338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Where: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λATV is a hyperparameter weighting the LATV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83022" y="244455"/>
            <a:ext cx="47625" cy="3741633"/>
          </a:xfrm>
          <a:custGeom>
            <a:avLst/>
            <a:gdLst/>
            <a:ahLst/>
            <a:cxnLst/>
            <a:rect r="r" b="b" t="t" l="l"/>
            <a:pathLst>
              <a:path h="3741633" w="47625">
                <a:moveTo>
                  <a:pt x="0" y="0"/>
                </a:moveTo>
                <a:lnTo>
                  <a:pt x="47625" y="0"/>
                </a:lnTo>
                <a:lnTo>
                  <a:pt x="47625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96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69531" y="3917944"/>
            <a:ext cx="1206904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EfficientVITON's training process likely involves </a:t>
            </a:r>
            <a:r>
              <a:rPr lang="en-US" b="true" sz="3599">
                <a:solidFill>
                  <a:srgbClr val="011E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two</a:t>
            </a:r>
            <a:r>
              <a:rPr lang="en-US" sz="3599">
                <a:solidFill>
                  <a:srgbClr val="011E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stages: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99171" y="6204786"/>
            <a:ext cx="9226129" cy="3627807"/>
            <a:chOff x="0" y="0"/>
            <a:chExt cx="2429927" cy="9554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9927" cy="955472"/>
            </a:xfrm>
            <a:custGeom>
              <a:avLst/>
              <a:gdLst/>
              <a:ahLst/>
              <a:cxnLst/>
              <a:rect r="r" b="b" t="t" l="l"/>
              <a:pathLst>
                <a:path h="955472" w="2429927">
                  <a:moveTo>
                    <a:pt x="15943" y="0"/>
                  </a:moveTo>
                  <a:lnTo>
                    <a:pt x="2413984" y="0"/>
                  </a:lnTo>
                  <a:cubicBezTo>
                    <a:pt x="2418212" y="0"/>
                    <a:pt x="2422267" y="1680"/>
                    <a:pt x="2425257" y="4670"/>
                  </a:cubicBezTo>
                  <a:cubicBezTo>
                    <a:pt x="2428247" y="7660"/>
                    <a:pt x="2429927" y="11715"/>
                    <a:pt x="2429927" y="15943"/>
                  </a:cubicBezTo>
                  <a:lnTo>
                    <a:pt x="2429927" y="939528"/>
                  </a:lnTo>
                  <a:cubicBezTo>
                    <a:pt x="2429927" y="948334"/>
                    <a:pt x="2422789" y="955472"/>
                    <a:pt x="2413984" y="955472"/>
                  </a:cubicBezTo>
                  <a:lnTo>
                    <a:pt x="15943" y="955472"/>
                  </a:lnTo>
                  <a:cubicBezTo>
                    <a:pt x="7138" y="955472"/>
                    <a:pt x="0" y="948334"/>
                    <a:pt x="0" y="939528"/>
                  </a:cubicBezTo>
                  <a:lnTo>
                    <a:pt x="0" y="15943"/>
                  </a:lnTo>
                  <a:cubicBezTo>
                    <a:pt x="0" y="7138"/>
                    <a:pt x="7138" y="0"/>
                    <a:pt x="159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2429927" cy="1069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3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Semantic Correspondence Learning</a:t>
              </a:r>
            </a:p>
            <a:p>
              <a:pPr algn="l" marL="647700" indent="-323850" lvl="1">
                <a:lnSpc>
                  <a:spcPts val="4833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model focuses on learning the semantic relationship between clothing and body parts.</a:t>
              </a:r>
            </a:p>
            <a:p>
              <a:pPr algn="l" marL="647700" indent="-323850" lvl="1">
                <a:lnSpc>
                  <a:spcPts val="4833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LLDM is the primary loss function during this stage.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04617" y="6159264"/>
            <a:ext cx="9226129" cy="3718851"/>
            <a:chOff x="0" y="0"/>
            <a:chExt cx="2429927" cy="9794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29927" cy="979451"/>
            </a:xfrm>
            <a:custGeom>
              <a:avLst/>
              <a:gdLst/>
              <a:ahLst/>
              <a:cxnLst/>
              <a:rect r="r" b="b" t="t" l="l"/>
              <a:pathLst>
                <a:path h="979451" w="2429927">
                  <a:moveTo>
                    <a:pt x="15943" y="0"/>
                  </a:moveTo>
                  <a:lnTo>
                    <a:pt x="2413984" y="0"/>
                  </a:lnTo>
                  <a:cubicBezTo>
                    <a:pt x="2418212" y="0"/>
                    <a:pt x="2422267" y="1680"/>
                    <a:pt x="2425257" y="4670"/>
                  </a:cubicBezTo>
                  <a:cubicBezTo>
                    <a:pt x="2428247" y="7660"/>
                    <a:pt x="2429927" y="11715"/>
                    <a:pt x="2429927" y="15943"/>
                  </a:cubicBezTo>
                  <a:lnTo>
                    <a:pt x="2429927" y="963507"/>
                  </a:lnTo>
                  <a:cubicBezTo>
                    <a:pt x="2429927" y="972312"/>
                    <a:pt x="2422789" y="979451"/>
                    <a:pt x="2413984" y="979451"/>
                  </a:cubicBezTo>
                  <a:lnTo>
                    <a:pt x="15943" y="979451"/>
                  </a:lnTo>
                  <a:cubicBezTo>
                    <a:pt x="7138" y="979451"/>
                    <a:pt x="0" y="972312"/>
                    <a:pt x="0" y="963507"/>
                  </a:cubicBezTo>
                  <a:lnTo>
                    <a:pt x="0" y="15943"/>
                  </a:lnTo>
                  <a:cubicBezTo>
                    <a:pt x="0" y="7138"/>
                    <a:pt x="7138" y="0"/>
                    <a:pt x="159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2429927" cy="109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33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Attention Refinement</a:t>
              </a:r>
            </a:p>
            <a:p>
              <a:pPr algn="l" marL="647700" indent="-323850" lvl="1">
                <a:lnSpc>
                  <a:spcPts val="4833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LATV loss is introduced to refine the attention maps. </a:t>
              </a:r>
            </a:p>
            <a:p>
              <a:pPr algn="l" marL="647700" indent="-323850" lvl="1">
                <a:lnSpc>
                  <a:spcPts val="4833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helps to sharpen the attention and improve the precision of clothing placement.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3253" y="7521548"/>
            <a:ext cx="1278476" cy="1318942"/>
            <a:chOff x="0" y="0"/>
            <a:chExt cx="205727" cy="2122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27" cy="212239"/>
            </a:xfrm>
            <a:custGeom>
              <a:avLst/>
              <a:gdLst/>
              <a:ahLst/>
              <a:cxnLst/>
              <a:rect r="r" b="b" t="t" l="l"/>
              <a:pathLst>
                <a:path h="212239" w="205727">
                  <a:moveTo>
                    <a:pt x="66611" y="0"/>
                  </a:moveTo>
                  <a:lnTo>
                    <a:pt x="139116" y="0"/>
                  </a:lnTo>
                  <a:cubicBezTo>
                    <a:pt x="156782" y="0"/>
                    <a:pt x="173725" y="7018"/>
                    <a:pt x="186217" y="19510"/>
                  </a:cubicBezTo>
                  <a:cubicBezTo>
                    <a:pt x="198709" y="32002"/>
                    <a:pt x="205727" y="48945"/>
                    <a:pt x="205727" y="66611"/>
                  </a:cubicBezTo>
                  <a:lnTo>
                    <a:pt x="205727" y="145627"/>
                  </a:lnTo>
                  <a:cubicBezTo>
                    <a:pt x="205727" y="163294"/>
                    <a:pt x="198709" y="180237"/>
                    <a:pt x="186217" y="192729"/>
                  </a:cubicBezTo>
                  <a:cubicBezTo>
                    <a:pt x="173725" y="205221"/>
                    <a:pt x="156782" y="212239"/>
                    <a:pt x="139116" y="212239"/>
                  </a:cubicBezTo>
                  <a:lnTo>
                    <a:pt x="66611" y="212239"/>
                  </a:lnTo>
                  <a:cubicBezTo>
                    <a:pt x="48945" y="212239"/>
                    <a:pt x="32002" y="205221"/>
                    <a:pt x="19510" y="192729"/>
                  </a:cubicBezTo>
                  <a:cubicBezTo>
                    <a:pt x="7018" y="180237"/>
                    <a:pt x="0" y="163294"/>
                    <a:pt x="0" y="145627"/>
                  </a:cubicBezTo>
                  <a:lnTo>
                    <a:pt x="0" y="66611"/>
                  </a:lnTo>
                  <a:cubicBezTo>
                    <a:pt x="0" y="48945"/>
                    <a:pt x="7018" y="32002"/>
                    <a:pt x="19510" y="19510"/>
                  </a:cubicBezTo>
                  <a:cubicBezTo>
                    <a:pt x="32002" y="7018"/>
                    <a:pt x="48945" y="0"/>
                    <a:pt x="66611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28600"/>
              <a:ext cx="205727" cy="44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666"/>
                </a:lnSpc>
              </a:pPr>
              <a:r>
                <a:rPr lang="en-US" b="true" sz="6000">
                  <a:solidFill>
                    <a:srgbClr val="F1EBE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58700" y="7077401"/>
            <a:ext cx="1278476" cy="1318942"/>
            <a:chOff x="0" y="0"/>
            <a:chExt cx="205727" cy="2122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27" cy="212239"/>
            </a:xfrm>
            <a:custGeom>
              <a:avLst/>
              <a:gdLst/>
              <a:ahLst/>
              <a:cxnLst/>
              <a:rect r="r" b="b" t="t" l="l"/>
              <a:pathLst>
                <a:path h="212239" w="205727">
                  <a:moveTo>
                    <a:pt x="66611" y="0"/>
                  </a:moveTo>
                  <a:lnTo>
                    <a:pt x="139116" y="0"/>
                  </a:lnTo>
                  <a:cubicBezTo>
                    <a:pt x="156782" y="0"/>
                    <a:pt x="173725" y="7018"/>
                    <a:pt x="186217" y="19510"/>
                  </a:cubicBezTo>
                  <a:cubicBezTo>
                    <a:pt x="198709" y="32002"/>
                    <a:pt x="205727" y="48945"/>
                    <a:pt x="205727" y="66611"/>
                  </a:cubicBezTo>
                  <a:lnTo>
                    <a:pt x="205727" y="145627"/>
                  </a:lnTo>
                  <a:cubicBezTo>
                    <a:pt x="205727" y="163294"/>
                    <a:pt x="198709" y="180237"/>
                    <a:pt x="186217" y="192729"/>
                  </a:cubicBezTo>
                  <a:cubicBezTo>
                    <a:pt x="173725" y="205221"/>
                    <a:pt x="156782" y="212239"/>
                    <a:pt x="139116" y="212239"/>
                  </a:cubicBezTo>
                  <a:lnTo>
                    <a:pt x="66611" y="212239"/>
                  </a:lnTo>
                  <a:cubicBezTo>
                    <a:pt x="48945" y="212239"/>
                    <a:pt x="32002" y="205221"/>
                    <a:pt x="19510" y="192729"/>
                  </a:cubicBezTo>
                  <a:cubicBezTo>
                    <a:pt x="7018" y="180237"/>
                    <a:pt x="0" y="163294"/>
                    <a:pt x="0" y="145627"/>
                  </a:cubicBezTo>
                  <a:lnTo>
                    <a:pt x="0" y="66611"/>
                  </a:lnTo>
                  <a:cubicBezTo>
                    <a:pt x="0" y="48945"/>
                    <a:pt x="7018" y="32002"/>
                    <a:pt x="19510" y="19510"/>
                  </a:cubicBezTo>
                  <a:cubicBezTo>
                    <a:pt x="32002" y="7018"/>
                    <a:pt x="48945" y="0"/>
                    <a:pt x="66611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28600"/>
              <a:ext cx="205727" cy="440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666"/>
                </a:lnSpc>
              </a:pPr>
              <a:r>
                <a:rPr lang="en-US" b="true" sz="6000">
                  <a:solidFill>
                    <a:srgbClr val="F1EBE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478998" y="1609725"/>
            <a:ext cx="13292654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Loss Functions &amp;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Training</a:t>
            </a:r>
          </a:p>
          <a:p>
            <a:pPr algn="ctr">
              <a:lnSpc>
                <a:spcPts val="728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38262" y="4350355"/>
            <a:ext cx="3439756" cy="34397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9930" r="0" b="-1993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38262" y="8077772"/>
            <a:ext cx="3435164" cy="1717582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EBE5">
                <a:alpha val="4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812800" cy="3587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45882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Ashrakat Saeed </a:t>
              </a:r>
            </a:p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45882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120200091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02152" y="4151830"/>
            <a:ext cx="3439756" cy="3638280"/>
            <a:chOff x="0" y="0"/>
            <a:chExt cx="812800" cy="8597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9711"/>
            </a:xfrm>
            <a:custGeom>
              <a:avLst/>
              <a:gdLst/>
              <a:ahLst/>
              <a:cxnLst/>
              <a:rect r="r" b="b" t="t" l="l"/>
              <a:pathLst>
                <a:path h="85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59711"/>
                  </a:lnTo>
                  <a:lnTo>
                    <a:pt x="0" y="859711"/>
                  </a:lnTo>
                  <a:close/>
                </a:path>
              </a:pathLst>
            </a:custGeom>
            <a:blipFill>
              <a:blip r:embed="rId4"/>
              <a:stretch>
                <a:fillRect l="0" t="-6715" r="0" b="-3762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66041" y="4350355"/>
            <a:ext cx="3439756" cy="34397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0579" t="0" r="-12377" b="-6394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329930" y="4350355"/>
            <a:ext cx="3439756" cy="34397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-5372" r="0" b="-2796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9991803" y="4350355"/>
            <a:ext cx="3439756" cy="343975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0" t="-16666" r="0" b="-1666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002152" y="8077772"/>
            <a:ext cx="3435164" cy="1717582"/>
            <a:chOff x="0" y="0"/>
            <a:chExt cx="8128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EBE5">
                <a:alpha val="5294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812800" cy="3587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52941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Abdelrahman Said</a:t>
              </a:r>
            </a:p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52941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120200075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66041" y="8077772"/>
            <a:ext cx="3435164" cy="1717582"/>
            <a:chOff x="0" y="0"/>
            <a:chExt cx="8128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EBE5">
                <a:alpha val="4862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47625"/>
              <a:ext cx="812800" cy="3587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48627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Ahmed Rashed </a:t>
              </a:r>
            </a:p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48627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120200225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329930" y="8077772"/>
            <a:ext cx="3435164" cy="1717582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EBE5">
                <a:alpha val="5372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47625"/>
              <a:ext cx="812800" cy="3587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53725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Mariam Ayman</a:t>
              </a:r>
            </a:p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53725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120200094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996394" y="8077772"/>
            <a:ext cx="3435164" cy="1717582"/>
            <a:chOff x="0" y="0"/>
            <a:chExt cx="8128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EBE5">
                <a:alpha val="6000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47625"/>
              <a:ext cx="812800" cy="358775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60000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Mostafa Atef</a:t>
              </a:r>
            </a:p>
            <a:p>
              <a:pPr algn="ctr">
                <a:lnSpc>
                  <a:spcPts val="2499"/>
                </a:lnSpc>
              </a:pPr>
              <a:r>
                <a:rPr lang="en-US" b="true" sz="2499" spc="24">
                  <a:solidFill>
                    <a:srgbClr val="011E31">
                      <a:alpha val="60000"/>
                    </a:srgbClr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120200043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344" r="0" b="-6344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7712617" y="11233629"/>
            <a:ext cx="8958765" cy="1386754"/>
          </a:xfrm>
          <a:custGeom>
            <a:avLst/>
            <a:gdLst/>
            <a:ahLst/>
            <a:cxnLst/>
            <a:rect r="r" b="b" t="t" l="l"/>
            <a:pathLst>
              <a:path h="1386754" w="8958765">
                <a:moveTo>
                  <a:pt x="0" y="0"/>
                </a:moveTo>
                <a:lnTo>
                  <a:pt x="8958766" y="0"/>
                </a:lnTo>
                <a:lnTo>
                  <a:pt x="8958766" y="1386754"/>
                </a:lnTo>
                <a:lnTo>
                  <a:pt x="0" y="1386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3093" r="0" b="-37483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Meet the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61772" y="10547829"/>
            <a:ext cx="746045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b="true" sz="5000" spc="-250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Sponsored by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5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2931" y="3783232"/>
            <a:ext cx="3635499" cy="1006850"/>
            <a:chOff x="0" y="0"/>
            <a:chExt cx="4847332" cy="1342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2931" y="6319669"/>
            <a:ext cx="3635499" cy="1006850"/>
            <a:chOff x="0" y="0"/>
            <a:chExt cx="4847332" cy="13424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2931" y="5096258"/>
            <a:ext cx="3635499" cy="1006850"/>
            <a:chOff x="0" y="0"/>
            <a:chExt cx="4847332" cy="1342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251292" y="5096258"/>
            <a:ext cx="16255858" cy="1020443"/>
            <a:chOff x="0" y="0"/>
            <a:chExt cx="21674477" cy="13605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Related Work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39278" y="3784574"/>
            <a:ext cx="16255858" cy="1020443"/>
            <a:chOff x="0" y="0"/>
            <a:chExt cx="21674477" cy="1360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674479" cy="1360529"/>
            </a:xfrm>
            <a:custGeom>
              <a:avLst/>
              <a:gdLst/>
              <a:ahLst/>
              <a:cxnLst/>
              <a:rect r="r" b="b" t="t" l="l"/>
              <a:pathLst>
                <a:path h="1360529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29"/>
                  </a:lnTo>
                  <a:lnTo>
                    <a:pt x="0" y="1360529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1674477" cy="1360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2931" y="9059531"/>
            <a:ext cx="3635499" cy="1006850"/>
            <a:chOff x="0" y="0"/>
            <a:chExt cx="4847332" cy="13424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227263" y="6319669"/>
            <a:ext cx="16255858" cy="1020443"/>
            <a:chOff x="0" y="0"/>
            <a:chExt cx="21674477" cy="1360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51292" y="7631353"/>
            <a:ext cx="16255858" cy="1020443"/>
            <a:chOff x="0" y="0"/>
            <a:chExt cx="21674477" cy="13605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Discussion and Results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251292" y="9059531"/>
            <a:ext cx="16255858" cy="1020443"/>
            <a:chOff x="0" y="0"/>
            <a:chExt cx="21674477" cy="13605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 &amp; Future Work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011953" y="7595270"/>
            <a:ext cx="9805905" cy="1092608"/>
          </a:xfrm>
          <a:custGeom>
            <a:avLst/>
            <a:gdLst/>
            <a:ahLst/>
            <a:cxnLst/>
            <a:rect r="r" b="b" t="t" l="l"/>
            <a:pathLst>
              <a:path h="1092608" w="9805905">
                <a:moveTo>
                  <a:pt x="0" y="0"/>
                </a:moveTo>
                <a:lnTo>
                  <a:pt x="9805905" y="0"/>
                </a:lnTo>
                <a:lnTo>
                  <a:pt x="9805905" y="1092609"/>
                </a:lnTo>
                <a:lnTo>
                  <a:pt x="0" y="109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5527764" y="-1976326"/>
            <a:ext cx="2164080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Augmentation Strategies: During training, various data augmentation techniques are used to make the model more robust, like Random Scaling, Random Rotation, Color Adjustments.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8420" y="6108393"/>
            <a:ext cx="8537262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4505">
                <a:solidFill>
                  <a:srgbClr val="011E31"/>
                </a:solidFill>
                <a:latin typeface="DM Sans"/>
                <a:ea typeface="DM Sans"/>
                <a:cs typeface="DM Sans"/>
                <a:sym typeface="DM Sans"/>
              </a:rPr>
              <a:t>EfficientVITON achieves state-of-the-art FID scores and </a:t>
            </a:r>
            <a:r>
              <a:rPr lang="en-US" b="true" sz="4505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cuts inference time to 16 seconds</a:t>
            </a:r>
            <a:r>
              <a:rPr lang="en-US" sz="4505">
                <a:solidFill>
                  <a:srgbClr val="011E31"/>
                </a:solidFill>
                <a:latin typeface="DM Sans"/>
                <a:ea typeface="DM Sans"/>
                <a:cs typeface="DM Sans"/>
                <a:sym typeface="DM Sans"/>
              </a:rPr>
              <a:t>, making real-time applications feasible.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44" r="0" b="-634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14607" y="3831088"/>
            <a:ext cx="14385629" cy="7948552"/>
          </a:xfrm>
          <a:custGeom>
            <a:avLst/>
            <a:gdLst/>
            <a:ahLst/>
            <a:cxnLst/>
            <a:rect r="r" b="b" t="t" l="l"/>
            <a:pathLst>
              <a:path h="7948552" w="14385629">
                <a:moveTo>
                  <a:pt x="0" y="0"/>
                </a:moveTo>
                <a:lnTo>
                  <a:pt x="14385629" y="0"/>
                </a:lnTo>
                <a:lnTo>
                  <a:pt x="14385629" y="7948552"/>
                </a:lnTo>
                <a:lnTo>
                  <a:pt x="0" y="7948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74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082" y="1289364"/>
            <a:ext cx="13292654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&amp; Discussion</a:t>
            </a:r>
          </a:p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(Quantitative 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122642" y="4163893"/>
          <a:ext cx="12999095" cy="3892358"/>
        </p:xfrm>
        <a:graphic>
          <a:graphicData uri="http://schemas.openxmlformats.org/drawingml/2006/table">
            <a:tbl>
              <a:tblPr/>
              <a:tblGrid>
                <a:gridCol w="6946634"/>
                <a:gridCol w="2787527"/>
                <a:gridCol w="3264934"/>
              </a:tblGrid>
              <a:tr h="12632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LPIPS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FID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</a:tr>
              <a:tr h="13658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011E3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Uniform Timesteps (50)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8.233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2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11E3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Non-uniform Timesteps (10)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0.0762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8.433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4829082" y="1310551"/>
            <a:ext cx="13292654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Discussion</a:t>
            </a:r>
          </a:p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(Quantitative 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44" r="0" b="-6344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122642" y="9015846"/>
          <a:ext cx="12999095" cy="3752850"/>
        </p:xfrm>
        <a:graphic>
          <a:graphicData uri="http://schemas.openxmlformats.org/drawingml/2006/table">
            <a:tbl>
              <a:tblPr/>
              <a:tblGrid>
                <a:gridCol w="6597708"/>
                <a:gridCol w="3142845"/>
                <a:gridCol w="3258541"/>
              </a:tblGrid>
              <a:tr h="12252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60"/>
                        </a:lnSpc>
                        <a:defRPr/>
                      </a:pPr>
                      <a:r>
                        <a:rPr lang="en-US" sz="39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Method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Inference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</a:tr>
              <a:tr h="1263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011E3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Before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1570 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58 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011E3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After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859 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 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9082" y="1310551"/>
            <a:ext cx="13292654" cy="281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</a:t>
            </a: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&amp; Discussion  (Qualitative)</a:t>
            </a:r>
          </a:p>
          <a:p>
            <a:pPr algn="ctr">
              <a:lnSpc>
                <a:spcPts val="728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468104" y="5844967"/>
            <a:ext cx="9613086" cy="365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7848" indent="-563924" lvl="1">
              <a:lnSpc>
                <a:spcPts val="7313"/>
              </a:lnSpc>
              <a:buFont typeface="Arial"/>
              <a:buChar char="•"/>
            </a:pPr>
            <a:r>
              <a:rPr lang="en-US" sz="5223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 Accurate alignment </a:t>
            </a:r>
          </a:p>
          <a:p>
            <a:pPr algn="l">
              <a:lnSpc>
                <a:spcPts val="7313"/>
              </a:lnSpc>
            </a:pPr>
            <a:r>
              <a:rPr lang="en-US" sz="5223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b="true" sz="5223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(no warping)</a:t>
            </a:r>
            <a:r>
              <a:rPr lang="en-US" sz="5223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1127848" indent="-563924" lvl="1">
              <a:lnSpc>
                <a:spcPts val="7313"/>
              </a:lnSpc>
              <a:buFont typeface="Arial"/>
              <a:buChar char="•"/>
            </a:pPr>
            <a:r>
              <a:rPr lang="en-US" sz="5223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Preserved textures </a:t>
            </a:r>
            <a:r>
              <a:rPr lang="en-US" b="true" sz="5223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(logos, patterns)</a:t>
            </a:r>
            <a:r>
              <a:rPr lang="en-US" sz="5223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10662954" y="6598488"/>
            <a:ext cx="7610301" cy="2235526"/>
          </a:xfrm>
          <a:custGeom>
            <a:avLst/>
            <a:gdLst/>
            <a:ahLst/>
            <a:cxnLst/>
            <a:rect r="r" b="b" t="t" l="l"/>
            <a:pathLst>
              <a:path h="2235526" w="7610301">
                <a:moveTo>
                  <a:pt x="0" y="0"/>
                </a:moveTo>
                <a:lnTo>
                  <a:pt x="7610301" y="0"/>
                </a:lnTo>
                <a:lnTo>
                  <a:pt x="7610301" y="2235526"/>
                </a:lnTo>
                <a:lnTo>
                  <a:pt x="0" y="2235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344" r="0" b="-634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32132" y="3605368"/>
            <a:ext cx="12356788" cy="8232710"/>
          </a:xfrm>
          <a:custGeom>
            <a:avLst/>
            <a:gdLst/>
            <a:ahLst/>
            <a:cxnLst/>
            <a:rect r="r" b="b" t="t" l="l"/>
            <a:pathLst>
              <a:path h="8232710" w="12356788">
                <a:moveTo>
                  <a:pt x="0" y="0"/>
                </a:moveTo>
                <a:lnTo>
                  <a:pt x="12356787" y="0"/>
                </a:lnTo>
                <a:lnTo>
                  <a:pt x="12356787" y="8232709"/>
                </a:lnTo>
                <a:lnTo>
                  <a:pt x="0" y="8232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44" r="0" b="-634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59401" y="1371600"/>
            <a:ext cx="13865197" cy="11456119"/>
          </a:xfrm>
          <a:custGeom>
            <a:avLst/>
            <a:gdLst/>
            <a:ahLst/>
            <a:cxnLst/>
            <a:rect r="r" b="b" t="t" l="l"/>
            <a:pathLst>
              <a:path h="11456119" w="13865197">
                <a:moveTo>
                  <a:pt x="0" y="0"/>
                </a:moveTo>
                <a:lnTo>
                  <a:pt x="13865198" y="0"/>
                </a:lnTo>
                <a:lnTo>
                  <a:pt x="13865198" y="11456119"/>
                </a:lnTo>
                <a:lnTo>
                  <a:pt x="0" y="11456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5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2931" y="3783232"/>
            <a:ext cx="3635499" cy="1006850"/>
            <a:chOff x="0" y="0"/>
            <a:chExt cx="4847332" cy="1342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2931" y="6319669"/>
            <a:ext cx="3635499" cy="1006850"/>
            <a:chOff x="0" y="0"/>
            <a:chExt cx="4847332" cy="13424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2931" y="5096258"/>
            <a:ext cx="3635499" cy="1006850"/>
            <a:chOff x="0" y="0"/>
            <a:chExt cx="4847332" cy="1342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251292" y="5096258"/>
            <a:ext cx="16255858" cy="1020443"/>
            <a:chOff x="0" y="0"/>
            <a:chExt cx="21674477" cy="13605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Related Work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39278" y="3784574"/>
            <a:ext cx="16255858" cy="1020443"/>
            <a:chOff x="0" y="0"/>
            <a:chExt cx="21674477" cy="1360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674479" cy="1360529"/>
            </a:xfrm>
            <a:custGeom>
              <a:avLst/>
              <a:gdLst/>
              <a:ahLst/>
              <a:cxnLst/>
              <a:rect r="r" b="b" t="t" l="l"/>
              <a:pathLst>
                <a:path h="1360529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29"/>
                  </a:lnTo>
                  <a:lnTo>
                    <a:pt x="0" y="1360529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1674477" cy="1360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2931" y="7631353"/>
            <a:ext cx="3635499" cy="1006850"/>
            <a:chOff x="0" y="0"/>
            <a:chExt cx="4847332" cy="13424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227263" y="6319669"/>
            <a:ext cx="16255858" cy="1020443"/>
            <a:chOff x="0" y="0"/>
            <a:chExt cx="21674477" cy="1360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51292" y="7631353"/>
            <a:ext cx="16255858" cy="1020443"/>
            <a:chOff x="0" y="0"/>
            <a:chExt cx="21674477" cy="13605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&amp; Discussion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251292" y="9059531"/>
            <a:ext cx="16255858" cy="1020443"/>
            <a:chOff x="0" y="0"/>
            <a:chExt cx="21674477" cy="13605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 &amp; Future Work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43870" y="9023449"/>
            <a:ext cx="9805905" cy="1092608"/>
          </a:xfrm>
          <a:custGeom>
            <a:avLst/>
            <a:gdLst/>
            <a:ahLst/>
            <a:cxnLst/>
            <a:rect r="r" b="b" t="t" l="l"/>
            <a:pathLst>
              <a:path h="1092608" w="9805905">
                <a:moveTo>
                  <a:pt x="0" y="0"/>
                </a:moveTo>
                <a:lnTo>
                  <a:pt x="9805905" y="0"/>
                </a:lnTo>
                <a:lnTo>
                  <a:pt x="9805905" y="1092608"/>
                </a:lnTo>
                <a:lnTo>
                  <a:pt x="0" y="109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42825" y="2777058"/>
            <a:ext cx="91168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i="true">
                <a:solidFill>
                  <a:srgbClr val="011E31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Efficiency and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81187" y="2900770"/>
            <a:ext cx="91008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i="true">
                <a:solidFill>
                  <a:srgbClr val="011E31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Detailed Clothing Preservation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5077765" y="8395931"/>
            <a:ext cx="5063045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5053305" y="11914672"/>
            <a:ext cx="5495917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186965" y="4774763"/>
            <a:ext cx="4596586" cy="54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7"/>
              </a:lnSpc>
              <a:spcBef>
                <a:spcPct val="0"/>
              </a:spcBef>
            </a:pPr>
            <a:r>
              <a:rPr lang="en-US" b="true" sz="3262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Improves Efficiency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6965" y="5577713"/>
            <a:ext cx="10844645" cy="294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EfficientVITON significantly improves the efficiency of virtual try-on while maintaining accuracy. Working within the compressed latent space further reduces computational overhead and allows for semantically meaningful clothing manipulations.</a:t>
            </a:r>
          </a:p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86965" y="9864206"/>
            <a:ext cx="10770390" cy="195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279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This shows that our optimized method effectively boosts the model’s performance without sacrificing the caliber of the outputs it produces.</a:t>
            </a:r>
          </a:p>
          <a:p>
            <a:pPr algn="r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214834" y="5499182"/>
            <a:ext cx="8797566" cy="641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EfficientVITON excels at preserving intricate clothing details. The spatial encoder, initialized with U-Net weights, effectively captures fine-grained features such as textures, patterns, and logos. </a:t>
            </a:r>
          </a:p>
          <a:p>
            <a:pPr algn="l">
              <a:lnSpc>
                <a:spcPts val="3915"/>
              </a:lnSpc>
            </a:pPr>
          </a:p>
          <a:p>
            <a:pPr algn="l">
              <a:lnSpc>
                <a:spcPts val="3915"/>
              </a:lnSpc>
            </a:pPr>
          </a:p>
          <a:p>
            <a:pPr algn="l">
              <a:lnSpc>
                <a:spcPts val="3915"/>
              </a:lnSpc>
            </a:pPr>
            <a:r>
              <a:rPr lang="en-US" sz="279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The zero cross-attention blocks, learning the precise correspondence between clothing and body parts, enable highly accurate and realistic warping of clothing onto the person, resulting in a natural and convincing try-on effect.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86965" y="9061256"/>
            <a:ext cx="7319922" cy="54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7"/>
              </a:lnSpc>
              <a:spcBef>
                <a:spcPct val="0"/>
              </a:spcBef>
            </a:pPr>
            <a:r>
              <a:rPr lang="en-US" b="true" sz="3262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72.4% decrease in inference time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9082" y="1501051"/>
            <a:ext cx="13292654" cy="9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44" r="0" b="-6344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 flipV="true">
            <a:off x="15373778" y="8354502"/>
            <a:ext cx="5495917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5373778" y="11948009"/>
            <a:ext cx="5495917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576195" y="1199040"/>
            <a:ext cx="213643" cy="4360052"/>
          </a:xfrm>
          <a:custGeom>
            <a:avLst/>
            <a:gdLst/>
            <a:ahLst/>
            <a:cxnLst/>
            <a:rect r="r" b="b" t="t" l="l"/>
            <a:pathLst>
              <a:path h="4360052" w="213643">
                <a:moveTo>
                  <a:pt x="0" y="0"/>
                </a:moveTo>
                <a:lnTo>
                  <a:pt x="213642" y="0"/>
                </a:lnTo>
                <a:lnTo>
                  <a:pt x="213642" y="4360052"/>
                </a:lnTo>
                <a:lnTo>
                  <a:pt x="0" y="4360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6626633" y="1856265"/>
            <a:ext cx="213643" cy="4360052"/>
          </a:xfrm>
          <a:custGeom>
            <a:avLst/>
            <a:gdLst/>
            <a:ahLst/>
            <a:cxnLst/>
            <a:rect r="r" b="b" t="t" l="l"/>
            <a:pathLst>
              <a:path h="4360052" w="213643">
                <a:moveTo>
                  <a:pt x="0" y="0"/>
                </a:moveTo>
                <a:lnTo>
                  <a:pt x="213642" y="0"/>
                </a:lnTo>
                <a:lnTo>
                  <a:pt x="213642" y="4360052"/>
                </a:lnTo>
                <a:lnTo>
                  <a:pt x="0" y="4360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7034825" y="10251620"/>
            <a:ext cx="5495917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00415" y="4941166"/>
            <a:ext cx="15068345" cy="6441718"/>
          </a:xfrm>
          <a:custGeom>
            <a:avLst/>
            <a:gdLst/>
            <a:ahLst/>
            <a:cxnLst/>
            <a:rect r="r" b="b" t="t" l="l"/>
            <a:pathLst>
              <a:path h="6441718" w="15068345">
                <a:moveTo>
                  <a:pt x="0" y="0"/>
                </a:moveTo>
                <a:lnTo>
                  <a:pt x="15068345" y="0"/>
                </a:lnTo>
                <a:lnTo>
                  <a:pt x="15068345" y="6441718"/>
                </a:lnTo>
                <a:lnTo>
                  <a:pt x="0" y="6441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4881" y="3464791"/>
            <a:ext cx="91168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i="true">
                <a:solidFill>
                  <a:srgbClr val="011E31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Impact and Publication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26410" y="5259985"/>
            <a:ext cx="7398497" cy="45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We believe</a:t>
            </a:r>
            <a:r>
              <a:rPr lang="en-US" b="true" sz="3262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EfficientVITON makes a significant contribution to the field of virtual try-on.</a:t>
            </a:r>
            <a:r>
              <a:rPr lang="en-US" sz="3262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 Our work has been published on </a:t>
            </a:r>
            <a:r>
              <a:rPr lang="en-US" sz="3262" u="sng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arxiv.org/abs/2501.11776"/>
              </a:rPr>
              <a:t>arXiv</a:t>
            </a:r>
            <a:r>
              <a:rPr lang="en-US" sz="3262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 and we are currently preparing a manuscript for submission to a leading conference/journal in computer vision.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9082" y="1502322"/>
            <a:ext cx="13292654" cy="9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0952" y="5089607"/>
            <a:ext cx="1201735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i="true">
                <a:solidFill>
                  <a:srgbClr val="011E31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Working on Dynamic Garment Simulation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67479" y="5089607"/>
            <a:ext cx="910084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i="true">
                <a:solidFill>
                  <a:srgbClr val="011E31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Expanding on Diverse Datasets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952" y="6816723"/>
            <a:ext cx="10844645" cy="344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2796" spc="27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To enhance realism further, we plan to incorporate physics-based simulations to model the dynamic behavior of clothing. This will allow EfficientVITON to capture the natural drape, folds, and wrinkles of garments, leading to even more convincing virtual try-on experiences.</a:t>
            </a:r>
          </a:p>
          <a:p>
            <a:pPr algn="just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667479" y="6816723"/>
            <a:ext cx="9922574" cy="393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2796" spc="27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Training on more diverse and representative datasets is crucial. We aim to expand our training data to include a wider range of body types, ethnicities, and clothing styles, thereby improving the generalizability and inclusivity of EfficientVITON.</a:t>
            </a:r>
          </a:p>
          <a:p>
            <a:pPr algn="just">
              <a:lnSpc>
                <a:spcPts val="3915"/>
              </a:lnSpc>
            </a:pPr>
          </a:p>
          <a:p>
            <a:pPr algn="just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29132" y="1520101"/>
            <a:ext cx="13292654" cy="9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9"/>
              </a:lnSpc>
            </a:pPr>
            <a:r>
              <a:rPr lang="en-US" sz="7438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Work</a:t>
            </a:r>
          </a:p>
        </p:txBody>
      </p:sp>
      <p:sp>
        <p:nvSpPr>
          <p:cNvPr name="AutoShape 9" id="9"/>
          <p:cNvSpPr/>
          <p:nvPr/>
        </p:nvSpPr>
        <p:spPr>
          <a:xfrm>
            <a:off x="15686379" y="10293750"/>
            <a:ext cx="5063045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44" r="0" b="-6344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>
            <a:off x="3961752" y="10327088"/>
            <a:ext cx="5063045" cy="0"/>
          </a:xfrm>
          <a:prstGeom prst="line">
            <a:avLst/>
          </a:prstGeom>
          <a:ln cap="flat" w="66675">
            <a:solidFill>
              <a:srgbClr val="03104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6626633" y="1856265"/>
            <a:ext cx="213643" cy="4360052"/>
          </a:xfrm>
          <a:custGeom>
            <a:avLst/>
            <a:gdLst/>
            <a:ahLst/>
            <a:cxnLst/>
            <a:rect r="r" b="b" t="t" l="l"/>
            <a:pathLst>
              <a:path h="4360052" w="213643">
                <a:moveTo>
                  <a:pt x="0" y="0"/>
                </a:moveTo>
                <a:lnTo>
                  <a:pt x="213642" y="0"/>
                </a:lnTo>
                <a:lnTo>
                  <a:pt x="213642" y="4360052"/>
                </a:lnTo>
                <a:lnTo>
                  <a:pt x="0" y="4360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51073" y="2624673"/>
            <a:ext cx="19681854" cy="602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12"/>
              </a:lnSpc>
            </a:pPr>
            <a:r>
              <a:rPr lang="en-US" sz="35294">
                <a:solidFill>
                  <a:srgbClr val="8719A8"/>
                </a:solidFill>
                <a:latin typeface="Gladiola"/>
                <a:ea typeface="Gladiola"/>
                <a:cs typeface="Gladiola"/>
                <a:sym typeface="Gladiola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32675" y="9004582"/>
            <a:ext cx="14880843" cy="130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7"/>
              </a:lnSpc>
            </a:pPr>
            <a:r>
              <a:rPr lang="en-US" sz="7641" spc="764">
                <a:solidFill>
                  <a:srgbClr val="011E3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-ANY QUESTIONS?-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5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2931" y="3783232"/>
            <a:ext cx="3635499" cy="1006850"/>
            <a:chOff x="0" y="0"/>
            <a:chExt cx="4847332" cy="1342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2931" y="6319669"/>
            <a:ext cx="3635499" cy="1006850"/>
            <a:chOff x="0" y="0"/>
            <a:chExt cx="4847332" cy="13424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32931" y="5096258"/>
            <a:ext cx="3635499" cy="1006850"/>
            <a:chOff x="0" y="0"/>
            <a:chExt cx="4847332" cy="1342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251292" y="5096258"/>
            <a:ext cx="16255858" cy="1020443"/>
            <a:chOff x="0" y="0"/>
            <a:chExt cx="21674477" cy="13605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Related Work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39278" y="3784574"/>
            <a:ext cx="16255858" cy="1020443"/>
            <a:chOff x="0" y="0"/>
            <a:chExt cx="21674477" cy="1360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674479" cy="1360529"/>
            </a:xfrm>
            <a:custGeom>
              <a:avLst/>
              <a:gdLst/>
              <a:ahLst/>
              <a:cxnLst/>
              <a:rect r="r" b="b" t="t" l="l"/>
              <a:pathLst>
                <a:path h="1360529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29"/>
                  </a:lnTo>
                  <a:lnTo>
                    <a:pt x="0" y="1360529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1674477" cy="1360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2931" y="7631353"/>
            <a:ext cx="3635499" cy="1006850"/>
            <a:chOff x="0" y="0"/>
            <a:chExt cx="4847332" cy="13424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32931" y="9059531"/>
            <a:ext cx="3635499" cy="1006850"/>
            <a:chOff x="0" y="0"/>
            <a:chExt cx="4847332" cy="13424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227263" y="6319669"/>
            <a:ext cx="16255858" cy="1020443"/>
            <a:chOff x="0" y="0"/>
            <a:chExt cx="21674477" cy="13605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251292" y="7631353"/>
            <a:ext cx="16255858" cy="1020443"/>
            <a:chOff x="0" y="0"/>
            <a:chExt cx="21674477" cy="13605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Results &amp; Discussion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51292" y="9059531"/>
            <a:ext cx="16255858" cy="1020443"/>
            <a:chOff x="0" y="0"/>
            <a:chExt cx="21674477" cy="13605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 &amp; Future Work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5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2931" y="6319669"/>
            <a:ext cx="3635499" cy="1006850"/>
            <a:chOff x="0" y="0"/>
            <a:chExt cx="4847332" cy="13424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32931" y="5096258"/>
            <a:ext cx="3635499" cy="1006850"/>
            <a:chOff x="0" y="0"/>
            <a:chExt cx="4847332" cy="13424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51292" y="5096258"/>
            <a:ext cx="16255858" cy="1020443"/>
            <a:chOff x="0" y="0"/>
            <a:chExt cx="21674477" cy="13605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Related Work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39278" y="3784574"/>
            <a:ext cx="16255858" cy="1020443"/>
            <a:chOff x="0" y="0"/>
            <a:chExt cx="21674477" cy="13605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74479" cy="1360529"/>
            </a:xfrm>
            <a:custGeom>
              <a:avLst/>
              <a:gdLst/>
              <a:ahLst/>
              <a:cxnLst/>
              <a:rect r="r" b="b" t="t" l="l"/>
              <a:pathLst>
                <a:path h="1360529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29"/>
                  </a:lnTo>
                  <a:lnTo>
                    <a:pt x="0" y="1360529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674477" cy="1360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32931" y="7631353"/>
            <a:ext cx="3635499" cy="1006850"/>
            <a:chOff x="0" y="0"/>
            <a:chExt cx="4847332" cy="13424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32931" y="9059531"/>
            <a:ext cx="3635499" cy="1006850"/>
            <a:chOff x="0" y="0"/>
            <a:chExt cx="4847332" cy="13424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227263" y="6319669"/>
            <a:ext cx="16255858" cy="1020443"/>
            <a:chOff x="0" y="0"/>
            <a:chExt cx="21674477" cy="13605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51292" y="7631353"/>
            <a:ext cx="16255858" cy="1020443"/>
            <a:chOff x="0" y="0"/>
            <a:chExt cx="21674477" cy="13605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&amp; Discussion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251292" y="9059531"/>
            <a:ext cx="16255858" cy="1020443"/>
            <a:chOff x="0" y="0"/>
            <a:chExt cx="21674477" cy="13605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 &amp; Future Work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09828" y="3803624"/>
            <a:ext cx="9805905" cy="1092608"/>
          </a:xfrm>
          <a:custGeom>
            <a:avLst/>
            <a:gdLst/>
            <a:ahLst/>
            <a:cxnLst/>
            <a:rect r="r" b="b" t="t" l="l"/>
            <a:pathLst>
              <a:path h="1092608" w="9805905">
                <a:moveTo>
                  <a:pt x="0" y="0"/>
                </a:moveTo>
                <a:lnTo>
                  <a:pt x="9805905" y="0"/>
                </a:lnTo>
                <a:lnTo>
                  <a:pt x="9805905" y="1092609"/>
                </a:lnTo>
                <a:lnTo>
                  <a:pt x="0" y="109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525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59748" y="1552575"/>
            <a:ext cx="12664503" cy="114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072830" y="4050675"/>
            <a:ext cx="7359702" cy="735970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7013" y="334588"/>
              <a:ext cx="5895974" cy="5627484"/>
            </a:xfrm>
            <a:custGeom>
              <a:avLst/>
              <a:gdLst/>
              <a:ahLst/>
              <a:cxnLst/>
              <a:rect r="r" b="b" t="t" l="l"/>
              <a:pathLst>
                <a:path h="5627484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t="-8650" r="223" b="-865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5400000">
            <a:off x="11819942" y="888278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43915" y="3494714"/>
            <a:ext cx="15038434" cy="3663192"/>
            <a:chOff x="0" y="0"/>
            <a:chExt cx="2393445" cy="583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3445" cy="583016"/>
            </a:xfrm>
            <a:custGeom>
              <a:avLst/>
              <a:gdLst/>
              <a:ahLst/>
              <a:cxnLst/>
              <a:rect r="r" b="b" t="t" l="l"/>
              <a:pathLst>
                <a:path h="583016" w="2393445">
                  <a:moveTo>
                    <a:pt x="5663" y="0"/>
                  </a:moveTo>
                  <a:lnTo>
                    <a:pt x="2387782" y="0"/>
                  </a:lnTo>
                  <a:cubicBezTo>
                    <a:pt x="2390910" y="0"/>
                    <a:pt x="2393445" y="2535"/>
                    <a:pt x="2393445" y="5663"/>
                  </a:cubicBezTo>
                  <a:lnTo>
                    <a:pt x="2393445" y="577353"/>
                  </a:lnTo>
                  <a:cubicBezTo>
                    <a:pt x="2393445" y="578855"/>
                    <a:pt x="2392849" y="580295"/>
                    <a:pt x="2391787" y="581357"/>
                  </a:cubicBezTo>
                  <a:cubicBezTo>
                    <a:pt x="2390725" y="582419"/>
                    <a:pt x="2389284" y="583016"/>
                    <a:pt x="2387782" y="583016"/>
                  </a:cubicBezTo>
                  <a:lnTo>
                    <a:pt x="5663" y="583016"/>
                  </a:lnTo>
                  <a:cubicBezTo>
                    <a:pt x="4161" y="583016"/>
                    <a:pt x="2721" y="582419"/>
                    <a:pt x="1659" y="581357"/>
                  </a:cubicBezTo>
                  <a:cubicBezTo>
                    <a:pt x="597" y="580295"/>
                    <a:pt x="0" y="578855"/>
                    <a:pt x="0" y="577353"/>
                  </a:cubicBezTo>
                  <a:lnTo>
                    <a:pt x="0" y="5663"/>
                  </a:lnTo>
                  <a:cubicBezTo>
                    <a:pt x="0" y="4161"/>
                    <a:pt x="597" y="2721"/>
                    <a:pt x="1659" y="1659"/>
                  </a:cubicBezTo>
                  <a:cubicBezTo>
                    <a:pt x="2721" y="597"/>
                    <a:pt x="4161" y="0"/>
                    <a:pt x="5663" y="0"/>
                  </a:cubicBez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3915" y="7747186"/>
            <a:ext cx="15038434" cy="3663192"/>
            <a:chOff x="0" y="0"/>
            <a:chExt cx="2393445" cy="5830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93445" cy="583016"/>
            </a:xfrm>
            <a:custGeom>
              <a:avLst/>
              <a:gdLst/>
              <a:ahLst/>
              <a:cxnLst/>
              <a:rect r="r" b="b" t="t" l="l"/>
              <a:pathLst>
                <a:path h="583016" w="2393445">
                  <a:moveTo>
                    <a:pt x="5663" y="0"/>
                  </a:moveTo>
                  <a:lnTo>
                    <a:pt x="2387782" y="0"/>
                  </a:lnTo>
                  <a:cubicBezTo>
                    <a:pt x="2390910" y="0"/>
                    <a:pt x="2393445" y="2535"/>
                    <a:pt x="2393445" y="5663"/>
                  </a:cubicBezTo>
                  <a:lnTo>
                    <a:pt x="2393445" y="577353"/>
                  </a:lnTo>
                  <a:cubicBezTo>
                    <a:pt x="2393445" y="578855"/>
                    <a:pt x="2392849" y="580295"/>
                    <a:pt x="2391787" y="581357"/>
                  </a:cubicBezTo>
                  <a:cubicBezTo>
                    <a:pt x="2390725" y="582419"/>
                    <a:pt x="2389284" y="583016"/>
                    <a:pt x="2387782" y="583016"/>
                  </a:cubicBezTo>
                  <a:lnTo>
                    <a:pt x="5663" y="583016"/>
                  </a:lnTo>
                  <a:cubicBezTo>
                    <a:pt x="4161" y="583016"/>
                    <a:pt x="2721" y="582419"/>
                    <a:pt x="1659" y="581357"/>
                  </a:cubicBezTo>
                  <a:cubicBezTo>
                    <a:pt x="597" y="580295"/>
                    <a:pt x="0" y="578855"/>
                    <a:pt x="0" y="577353"/>
                  </a:cubicBezTo>
                  <a:lnTo>
                    <a:pt x="0" y="5663"/>
                  </a:lnTo>
                  <a:cubicBezTo>
                    <a:pt x="0" y="4161"/>
                    <a:pt x="597" y="2721"/>
                    <a:pt x="1659" y="1659"/>
                  </a:cubicBezTo>
                  <a:cubicBezTo>
                    <a:pt x="2721" y="597"/>
                    <a:pt x="4161" y="0"/>
                    <a:pt x="5663" y="0"/>
                  </a:cubicBezTo>
                  <a:close/>
                </a:path>
              </a:pathLst>
            </a:custGeom>
            <a:solidFill>
              <a:srgbClr val="FFFFFF">
                <a:alpha val="6392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8256" y="3507642"/>
            <a:ext cx="350774" cy="3650264"/>
            <a:chOff x="0" y="0"/>
            <a:chExt cx="55828" cy="5809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28" cy="580958"/>
            </a:xfrm>
            <a:custGeom>
              <a:avLst/>
              <a:gdLst/>
              <a:ahLst/>
              <a:cxnLst/>
              <a:rect r="r" b="b" t="t" l="l"/>
              <a:pathLst>
                <a:path h="580958" w="5582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CE41B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8256" y="7760114"/>
            <a:ext cx="350774" cy="3650264"/>
            <a:chOff x="0" y="0"/>
            <a:chExt cx="55828" cy="5809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828" cy="580958"/>
            </a:xfrm>
            <a:custGeom>
              <a:avLst/>
              <a:gdLst/>
              <a:ahLst/>
              <a:cxnLst/>
              <a:rect r="r" b="b" t="t" l="l"/>
              <a:pathLst>
                <a:path h="580958" w="5582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CE41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932434" y="4384884"/>
            <a:ext cx="1514469" cy="1717179"/>
          </a:xfrm>
          <a:custGeom>
            <a:avLst/>
            <a:gdLst/>
            <a:ahLst/>
            <a:cxnLst/>
            <a:rect r="r" b="b" t="t" l="l"/>
            <a:pathLst>
              <a:path h="1717179" w="1514469">
                <a:moveTo>
                  <a:pt x="0" y="0"/>
                </a:moveTo>
                <a:lnTo>
                  <a:pt x="1514470" y="0"/>
                </a:lnTo>
                <a:lnTo>
                  <a:pt x="1514470" y="1717179"/>
                </a:lnTo>
                <a:lnTo>
                  <a:pt x="0" y="171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932434" y="8786680"/>
            <a:ext cx="1781620" cy="1748215"/>
          </a:xfrm>
          <a:custGeom>
            <a:avLst/>
            <a:gdLst/>
            <a:ahLst/>
            <a:cxnLst/>
            <a:rect r="r" b="b" t="t" l="l"/>
            <a:pathLst>
              <a:path h="1748215" w="1781620">
                <a:moveTo>
                  <a:pt x="0" y="0"/>
                </a:moveTo>
                <a:lnTo>
                  <a:pt x="1781621" y="0"/>
                </a:lnTo>
                <a:lnTo>
                  <a:pt x="1781621" y="1748216"/>
                </a:lnTo>
                <a:lnTo>
                  <a:pt x="0" y="1748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446904" y="5043604"/>
            <a:ext cx="11246645" cy="211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816" indent="-324908" lvl="1">
              <a:lnSpc>
                <a:spcPts val="4213"/>
              </a:lnSpc>
              <a:buFont typeface="Arial"/>
              <a:buChar char="•"/>
            </a:pPr>
            <a:r>
              <a:rPr lang="en-US" sz="300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Reduce e-commerce return rates (</a:t>
            </a:r>
            <a:r>
              <a:rPr lang="en-US" b="true" sz="3009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 to 30% due to try-on issues).</a:t>
            </a:r>
          </a:p>
          <a:p>
            <a:pPr algn="l" marL="649816" indent="-324908" lvl="1">
              <a:lnSpc>
                <a:spcPts val="4213"/>
              </a:lnSpc>
              <a:buFont typeface="Arial"/>
              <a:buChar char="•"/>
            </a:pPr>
            <a:r>
              <a:rPr lang="en-US" sz="300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Promote sustainability by minimizing physical try-ons.</a:t>
            </a:r>
          </a:p>
          <a:p>
            <a:pPr algn="l">
              <a:lnSpc>
                <a:spcPts val="421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898605" y="8634280"/>
            <a:ext cx="11722523" cy="264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Traditional virtual try-on methods heavily </a:t>
            </a:r>
            <a:r>
              <a:rPr lang="en-US" sz="3009" b="true">
                <a:solidFill>
                  <a:srgbClr val="011E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depend on paired datasets and external warping networks </a:t>
            </a:r>
            <a:r>
              <a:rPr lang="en-US" sz="300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to align garments with the human body. However, these approaches face several critical challenges that limit their effectiveness and scalability.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46904" y="4318209"/>
            <a:ext cx="7801520" cy="685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8"/>
              </a:lnSpc>
            </a:pPr>
            <a:r>
              <a:rPr lang="en-US" b="true" sz="4075" spc="383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Motivation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46904" y="7997224"/>
            <a:ext cx="7801520" cy="69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b="true" sz="4175" spc="392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Statment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69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59748" y="1552575"/>
            <a:ext cx="12664503" cy="114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819942" y="888278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2179" y="3165090"/>
            <a:ext cx="22813686" cy="9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4"/>
              </a:lnSpc>
            </a:pPr>
            <a:r>
              <a:rPr lang="en-US" b="true" sz="5457" spc="513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Virtual try-on systems face three key challenges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92113" y="6521713"/>
            <a:ext cx="5552218" cy="5689337"/>
            <a:chOff x="0" y="0"/>
            <a:chExt cx="1053196" cy="10792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196" cy="1079206"/>
            </a:xfrm>
            <a:custGeom>
              <a:avLst/>
              <a:gdLst/>
              <a:ahLst/>
              <a:cxnLst/>
              <a:rect r="r" b="b" t="t" l="l"/>
              <a:pathLst>
                <a:path h="1079206" w="1053196">
                  <a:moveTo>
                    <a:pt x="26493" y="0"/>
                  </a:moveTo>
                  <a:lnTo>
                    <a:pt x="1026702" y="0"/>
                  </a:lnTo>
                  <a:cubicBezTo>
                    <a:pt x="1033729" y="0"/>
                    <a:pt x="1040467" y="2791"/>
                    <a:pt x="1045436" y="7760"/>
                  </a:cubicBezTo>
                  <a:cubicBezTo>
                    <a:pt x="1050404" y="12728"/>
                    <a:pt x="1053196" y="19467"/>
                    <a:pt x="1053196" y="26493"/>
                  </a:cubicBezTo>
                  <a:lnTo>
                    <a:pt x="1053196" y="1052712"/>
                  </a:lnTo>
                  <a:cubicBezTo>
                    <a:pt x="1053196" y="1059739"/>
                    <a:pt x="1050404" y="1066478"/>
                    <a:pt x="1045436" y="1071446"/>
                  </a:cubicBezTo>
                  <a:cubicBezTo>
                    <a:pt x="1040467" y="1076415"/>
                    <a:pt x="1033729" y="1079206"/>
                    <a:pt x="1026702" y="1079206"/>
                  </a:cubicBezTo>
                  <a:lnTo>
                    <a:pt x="26493" y="1079206"/>
                  </a:lnTo>
                  <a:cubicBezTo>
                    <a:pt x="19467" y="1079206"/>
                    <a:pt x="12728" y="1076415"/>
                    <a:pt x="7760" y="1071446"/>
                  </a:cubicBezTo>
                  <a:cubicBezTo>
                    <a:pt x="2791" y="1066478"/>
                    <a:pt x="0" y="1059739"/>
                    <a:pt x="0" y="1052712"/>
                  </a:cubicBezTo>
                  <a:lnTo>
                    <a:pt x="0" y="26493"/>
                  </a:lnTo>
                  <a:cubicBezTo>
                    <a:pt x="0" y="19467"/>
                    <a:pt x="2791" y="12728"/>
                    <a:pt x="7760" y="7760"/>
                  </a:cubicBezTo>
                  <a:cubicBezTo>
                    <a:pt x="12728" y="2791"/>
                    <a:pt x="19467" y="0"/>
                    <a:pt x="264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053196" cy="115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48522" y="6521713"/>
            <a:ext cx="5552218" cy="5689337"/>
            <a:chOff x="0" y="0"/>
            <a:chExt cx="1053196" cy="10792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3196" cy="1079206"/>
            </a:xfrm>
            <a:custGeom>
              <a:avLst/>
              <a:gdLst/>
              <a:ahLst/>
              <a:cxnLst/>
              <a:rect r="r" b="b" t="t" l="l"/>
              <a:pathLst>
                <a:path h="1079206" w="1053196">
                  <a:moveTo>
                    <a:pt x="26493" y="0"/>
                  </a:moveTo>
                  <a:lnTo>
                    <a:pt x="1026702" y="0"/>
                  </a:lnTo>
                  <a:cubicBezTo>
                    <a:pt x="1033729" y="0"/>
                    <a:pt x="1040467" y="2791"/>
                    <a:pt x="1045436" y="7760"/>
                  </a:cubicBezTo>
                  <a:cubicBezTo>
                    <a:pt x="1050404" y="12728"/>
                    <a:pt x="1053196" y="19467"/>
                    <a:pt x="1053196" y="26493"/>
                  </a:cubicBezTo>
                  <a:lnTo>
                    <a:pt x="1053196" y="1052712"/>
                  </a:lnTo>
                  <a:cubicBezTo>
                    <a:pt x="1053196" y="1059739"/>
                    <a:pt x="1050404" y="1066478"/>
                    <a:pt x="1045436" y="1071446"/>
                  </a:cubicBezTo>
                  <a:cubicBezTo>
                    <a:pt x="1040467" y="1076415"/>
                    <a:pt x="1033729" y="1079206"/>
                    <a:pt x="1026702" y="1079206"/>
                  </a:cubicBezTo>
                  <a:lnTo>
                    <a:pt x="26493" y="1079206"/>
                  </a:lnTo>
                  <a:cubicBezTo>
                    <a:pt x="19467" y="1079206"/>
                    <a:pt x="12728" y="1076415"/>
                    <a:pt x="7760" y="1071446"/>
                  </a:cubicBezTo>
                  <a:cubicBezTo>
                    <a:pt x="2791" y="1066478"/>
                    <a:pt x="0" y="1059739"/>
                    <a:pt x="0" y="1052712"/>
                  </a:cubicBezTo>
                  <a:lnTo>
                    <a:pt x="0" y="26493"/>
                  </a:lnTo>
                  <a:cubicBezTo>
                    <a:pt x="0" y="19467"/>
                    <a:pt x="2791" y="12728"/>
                    <a:pt x="7760" y="7760"/>
                  </a:cubicBezTo>
                  <a:cubicBezTo>
                    <a:pt x="12728" y="2791"/>
                    <a:pt x="19467" y="0"/>
                    <a:pt x="264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053196" cy="115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304931" y="6521713"/>
            <a:ext cx="5552218" cy="5689337"/>
            <a:chOff x="0" y="0"/>
            <a:chExt cx="1053196" cy="10792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3196" cy="1079206"/>
            </a:xfrm>
            <a:custGeom>
              <a:avLst/>
              <a:gdLst/>
              <a:ahLst/>
              <a:cxnLst/>
              <a:rect r="r" b="b" t="t" l="l"/>
              <a:pathLst>
                <a:path h="1079206" w="1053196">
                  <a:moveTo>
                    <a:pt x="26493" y="0"/>
                  </a:moveTo>
                  <a:lnTo>
                    <a:pt x="1026702" y="0"/>
                  </a:lnTo>
                  <a:cubicBezTo>
                    <a:pt x="1033729" y="0"/>
                    <a:pt x="1040467" y="2791"/>
                    <a:pt x="1045436" y="7760"/>
                  </a:cubicBezTo>
                  <a:cubicBezTo>
                    <a:pt x="1050404" y="12728"/>
                    <a:pt x="1053196" y="19467"/>
                    <a:pt x="1053196" y="26493"/>
                  </a:cubicBezTo>
                  <a:lnTo>
                    <a:pt x="1053196" y="1052712"/>
                  </a:lnTo>
                  <a:cubicBezTo>
                    <a:pt x="1053196" y="1059739"/>
                    <a:pt x="1050404" y="1066478"/>
                    <a:pt x="1045436" y="1071446"/>
                  </a:cubicBezTo>
                  <a:cubicBezTo>
                    <a:pt x="1040467" y="1076415"/>
                    <a:pt x="1033729" y="1079206"/>
                    <a:pt x="1026702" y="1079206"/>
                  </a:cubicBezTo>
                  <a:lnTo>
                    <a:pt x="26493" y="1079206"/>
                  </a:lnTo>
                  <a:cubicBezTo>
                    <a:pt x="19467" y="1079206"/>
                    <a:pt x="12728" y="1076415"/>
                    <a:pt x="7760" y="1071446"/>
                  </a:cubicBezTo>
                  <a:cubicBezTo>
                    <a:pt x="2791" y="1066478"/>
                    <a:pt x="0" y="1059739"/>
                    <a:pt x="0" y="1052712"/>
                  </a:cubicBezTo>
                  <a:lnTo>
                    <a:pt x="0" y="26493"/>
                  </a:lnTo>
                  <a:cubicBezTo>
                    <a:pt x="0" y="19467"/>
                    <a:pt x="2791" y="12728"/>
                    <a:pt x="7760" y="7760"/>
                  </a:cubicBezTo>
                  <a:cubicBezTo>
                    <a:pt x="12728" y="2791"/>
                    <a:pt x="19467" y="0"/>
                    <a:pt x="264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719A8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53196" cy="115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2080" y="5288562"/>
            <a:ext cx="872413" cy="972270"/>
            <a:chOff x="0" y="0"/>
            <a:chExt cx="165487" cy="1844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487" cy="184429"/>
            </a:xfrm>
            <a:custGeom>
              <a:avLst/>
              <a:gdLst/>
              <a:ahLst/>
              <a:cxnLst/>
              <a:rect r="r" b="b" t="t" l="l"/>
              <a:pathLst>
                <a:path h="184429" w="165487">
                  <a:moveTo>
                    <a:pt x="82744" y="0"/>
                  </a:moveTo>
                  <a:lnTo>
                    <a:pt x="82744" y="0"/>
                  </a:lnTo>
                  <a:cubicBezTo>
                    <a:pt x="104689" y="0"/>
                    <a:pt x="125735" y="8718"/>
                    <a:pt x="141252" y="24235"/>
                  </a:cubicBezTo>
                  <a:cubicBezTo>
                    <a:pt x="156770" y="39752"/>
                    <a:pt x="165487" y="60799"/>
                    <a:pt x="165487" y="82744"/>
                  </a:cubicBezTo>
                  <a:lnTo>
                    <a:pt x="165487" y="101686"/>
                  </a:lnTo>
                  <a:cubicBezTo>
                    <a:pt x="165487" y="123630"/>
                    <a:pt x="156770" y="144677"/>
                    <a:pt x="141252" y="160194"/>
                  </a:cubicBezTo>
                  <a:cubicBezTo>
                    <a:pt x="125735" y="175712"/>
                    <a:pt x="104689" y="184429"/>
                    <a:pt x="82744" y="184429"/>
                  </a:cubicBezTo>
                  <a:lnTo>
                    <a:pt x="82744" y="184429"/>
                  </a:lnTo>
                  <a:cubicBezTo>
                    <a:pt x="60799" y="184429"/>
                    <a:pt x="39752" y="175712"/>
                    <a:pt x="24235" y="160194"/>
                  </a:cubicBezTo>
                  <a:cubicBezTo>
                    <a:pt x="8718" y="144677"/>
                    <a:pt x="0" y="123630"/>
                    <a:pt x="0" y="101686"/>
                  </a:cubicBezTo>
                  <a:lnTo>
                    <a:pt x="0" y="82744"/>
                  </a:lnTo>
                  <a:cubicBezTo>
                    <a:pt x="0" y="60799"/>
                    <a:pt x="8718" y="39752"/>
                    <a:pt x="24235" y="24235"/>
                  </a:cubicBezTo>
                  <a:cubicBezTo>
                    <a:pt x="39752" y="8718"/>
                    <a:pt x="60799" y="0"/>
                    <a:pt x="82744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65487" cy="2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52253" y="5288562"/>
            <a:ext cx="872413" cy="972270"/>
            <a:chOff x="0" y="0"/>
            <a:chExt cx="165487" cy="1844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487" cy="184429"/>
            </a:xfrm>
            <a:custGeom>
              <a:avLst/>
              <a:gdLst/>
              <a:ahLst/>
              <a:cxnLst/>
              <a:rect r="r" b="b" t="t" l="l"/>
              <a:pathLst>
                <a:path h="184429" w="165487">
                  <a:moveTo>
                    <a:pt x="82744" y="0"/>
                  </a:moveTo>
                  <a:lnTo>
                    <a:pt x="82744" y="0"/>
                  </a:lnTo>
                  <a:cubicBezTo>
                    <a:pt x="104689" y="0"/>
                    <a:pt x="125735" y="8718"/>
                    <a:pt x="141252" y="24235"/>
                  </a:cubicBezTo>
                  <a:cubicBezTo>
                    <a:pt x="156770" y="39752"/>
                    <a:pt x="165487" y="60799"/>
                    <a:pt x="165487" y="82744"/>
                  </a:cubicBezTo>
                  <a:lnTo>
                    <a:pt x="165487" y="101686"/>
                  </a:lnTo>
                  <a:cubicBezTo>
                    <a:pt x="165487" y="123630"/>
                    <a:pt x="156770" y="144677"/>
                    <a:pt x="141252" y="160194"/>
                  </a:cubicBezTo>
                  <a:cubicBezTo>
                    <a:pt x="125735" y="175712"/>
                    <a:pt x="104689" y="184429"/>
                    <a:pt x="82744" y="184429"/>
                  </a:cubicBezTo>
                  <a:lnTo>
                    <a:pt x="82744" y="184429"/>
                  </a:lnTo>
                  <a:cubicBezTo>
                    <a:pt x="60799" y="184429"/>
                    <a:pt x="39752" y="175712"/>
                    <a:pt x="24235" y="160194"/>
                  </a:cubicBezTo>
                  <a:cubicBezTo>
                    <a:pt x="8718" y="144677"/>
                    <a:pt x="0" y="123630"/>
                    <a:pt x="0" y="101686"/>
                  </a:cubicBezTo>
                  <a:lnTo>
                    <a:pt x="0" y="82744"/>
                  </a:lnTo>
                  <a:cubicBezTo>
                    <a:pt x="0" y="60799"/>
                    <a:pt x="8718" y="39752"/>
                    <a:pt x="24235" y="24235"/>
                  </a:cubicBezTo>
                  <a:cubicBezTo>
                    <a:pt x="39752" y="8718"/>
                    <a:pt x="60799" y="0"/>
                    <a:pt x="82744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65487" cy="2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717344" y="5288562"/>
            <a:ext cx="872413" cy="972270"/>
            <a:chOff x="0" y="0"/>
            <a:chExt cx="165487" cy="1844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5487" cy="184429"/>
            </a:xfrm>
            <a:custGeom>
              <a:avLst/>
              <a:gdLst/>
              <a:ahLst/>
              <a:cxnLst/>
              <a:rect r="r" b="b" t="t" l="l"/>
              <a:pathLst>
                <a:path h="184429" w="165487">
                  <a:moveTo>
                    <a:pt x="82744" y="0"/>
                  </a:moveTo>
                  <a:lnTo>
                    <a:pt x="82744" y="0"/>
                  </a:lnTo>
                  <a:cubicBezTo>
                    <a:pt x="104689" y="0"/>
                    <a:pt x="125735" y="8718"/>
                    <a:pt x="141252" y="24235"/>
                  </a:cubicBezTo>
                  <a:cubicBezTo>
                    <a:pt x="156770" y="39752"/>
                    <a:pt x="165487" y="60799"/>
                    <a:pt x="165487" y="82744"/>
                  </a:cubicBezTo>
                  <a:lnTo>
                    <a:pt x="165487" y="101686"/>
                  </a:lnTo>
                  <a:cubicBezTo>
                    <a:pt x="165487" y="123630"/>
                    <a:pt x="156770" y="144677"/>
                    <a:pt x="141252" y="160194"/>
                  </a:cubicBezTo>
                  <a:cubicBezTo>
                    <a:pt x="125735" y="175712"/>
                    <a:pt x="104689" y="184429"/>
                    <a:pt x="82744" y="184429"/>
                  </a:cubicBezTo>
                  <a:lnTo>
                    <a:pt x="82744" y="184429"/>
                  </a:lnTo>
                  <a:cubicBezTo>
                    <a:pt x="60799" y="184429"/>
                    <a:pt x="39752" y="175712"/>
                    <a:pt x="24235" y="160194"/>
                  </a:cubicBezTo>
                  <a:cubicBezTo>
                    <a:pt x="8718" y="144677"/>
                    <a:pt x="0" y="123630"/>
                    <a:pt x="0" y="101686"/>
                  </a:cubicBezTo>
                  <a:lnTo>
                    <a:pt x="0" y="82744"/>
                  </a:lnTo>
                  <a:cubicBezTo>
                    <a:pt x="0" y="60799"/>
                    <a:pt x="8718" y="39752"/>
                    <a:pt x="24235" y="24235"/>
                  </a:cubicBezTo>
                  <a:cubicBezTo>
                    <a:pt x="39752" y="8718"/>
                    <a:pt x="60799" y="0"/>
                    <a:pt x="82744" y="0"/>
                  </a:cubicBezTo>
                  <a:close/>
                </a:path>
              </a:pathLst>
            </a:custGeom>
            <a:solidFill>
              <a:srgbClr val="8719A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65487" cy="26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533462" y="8648681"/>
            <a:ext cx="3892124" cy="302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Maintaining garment details such as textures, patterns, and fabric folds remains a challenge, especially in high-resolution applications.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84904" y="8648681"/>
            <a:ext cx="4318153" cy="259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The iterative nature of many virtual try-on methods results in high computational demands, making real-time performance impractical.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47367" y="8648681"/>
            <a:ext cx="3580775" cy="172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Establishing precise correspondence between garments and body features.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98303" y="5394167"/>
            <a:ext cx="5226575" cy="61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b="true" sz="3610" spc="46">
                <a:solidFill>
                  <a:srgbClr val="8719A8"/>
                </a:solidFill>
                <a:latin typeface="Gordita Bold"/>
                <a:ea typeface="Gordita Bold"/>
                <a:cs typeface="Gordita Bold"/>
                <a:sym typeface="Gordita Bold"/>
              </a:rPr>
              <a:t>Challenge 1: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12637" y="5394167"/>
            <a:ext cx="5226575" cy="61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b="true" sz="3610" spc="46">
                <a:solidFill>
                  <a:srgbClr val="8719A8"/>
                </a:solidFill>
                <a:latin typeface="Gordita Bold"/>
                <a:ea typeface="Gordita Bold"/>
                <a:cs typeface="Gordita Bold"/>
                <a:sym typeface="Gordita Bold"/>
              </a:rPr>
              <a:t>Challenge 2: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077727" y="5394167"/>
            <a:ext cx="5226575" cy="6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b="true" sz="3610" spc="46">
                <a:solidFill>
                  <a:srgbClr val="8719A8"/>
                </a:solidFill>
                <a:latin typeface="Gordita Bold"/>
                <a:ea typeface="Gordita Bold"/>
                <a:cs typeface="Gordita Bold"/>
                <a:sym typeface="Gordita Bold"/>
              </a:rPr>
              <a:t>Challenge 3: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33462" y="7099846"/>
            <a:ext cx="3892124" cy="187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sz="3610" spc="46" b="true">
                <a:solidFill>
                  <a:srgbClr val="011E31"/>
                </a:solidFill>
                <a:latin typeface="Gordita Bold"/>
                <a:ea typeface="Gordita Bold"/>
                <a:cs typeface="Gordita Bold"/>
                <a:sym typeface="Gordita Bold"/>
              </a:rPr>
              <a:t>Detail Preservation</a:t>
            </a:r>
          </a:p>
          <a:p>
            <a:pPr algn="l">
              <a:lnSpc>
                <a:spcPts val="5054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784904" y="7099846"/>
            <a:ext cx="4561392" cy="124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b="true" sz="3610" spc="46">
                <a:solidFill>
                  <a:srgbClr val="011E31"/>
                </a:solidFill>
                <a:latin typeface="Gordita Bold"/>
                <a:ea typeface="Gordita Bold"/>
                <a:cs typeface="Gordita Bold"/>
                <a:sym typeface="Gordita Bold"/>
              </a:rPr>
              <a:t>Computational Efficiency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047367" y="7099846"/>
            <a:ext cx="4059017" cy="124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b="true" sz="3610" spc="46">
                <a:solidFill>
                  <a:srgbClr val="011E31"/>
                </a:solidFill>
                <a:latin typeface="Gordita Bold"/>
                <a:ea typeface="Gordita Bold"/>
                <a:cs typeface="Gordita Bold"/>
                <a:sym typeface="Gordita Bold"/>
              </a:rPr>
              <a:t>Realistic Alignment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5DDF1">
                <a:alpha val="100000"/>
              </a:srgbClr>
            </a:gs>
            <a:gs pos="100000">
              <a:srgbClr val="EFAFB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8557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2931" y="1790497"/>
            <a:ext cx="7460457" cy="112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7"/>
              </a:lnSpc>
            </a:pPr>
            <a:r>
              <a:rPr lang="en-US" b="true" sz="8399" spc="-419">
                <a:solidFill>
                  <a:srgbClr val="011E31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2931" y="3783232"/>
            <a:ext cx="3635499" cy="1006850"/>
            <a:chOff x="0" y="0"/>
            <a:chExt cx="4847332" cy="1342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2931" y="6319669"/>
            <a:ext cx="3635499" cy="1006850"/>
            <a:chOff x="0" y="0"/>
            <a:chExt cx="4847332" cy="13424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51292" y="5096258"/>
            <a:ext cx="16255858" cy="1020443"/>
            <a:chOff x="0" y="0"/>
            <a:chExt cx="21674477" cy="13605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Related Work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39278" y="3784574"/>
            <a:ext cx="16255858" cy="1020443"/>
            <a:chOff x="0" y="0"/>
            <a:chExt cx="21674477" cy="1360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74479" cy="1360529"/>
            </a:xfrm>
            <a:custGeom>
              <a:avLst/>
              <a:gdLst/>
              <a:ahLst/>
              <a:cxnLst/>
              <a:rect r="r" b="b" t="t" l="l"/>
              <a:pathLst>
                <a:path h="1360529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29"/>
                  </a:lnTo>
                  <a:lnTo>
                    <a:pt x="0" y="1360529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1674477" cy="1360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2931" y="7631353"/>
            <a:ext cx="3635499" cy="1006850"/>
            <a:chOff x="0" y="0"/>
            <a:chExt cx="4847332" cy="13424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32931" y="9059531"/>
            <a:ext cx="3635499" cy="1006850"/>
            <a:chOff x="0" y="0"/>
            <a:chExt cx="4847332" cy="13424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47394" cy="1342406"/>
            </a:xfrm>
            <a:custGeom>
              <a:avLst/>
              <a:gdLst/>
              <a:ahLst/>
              <a:cxnLst/>
              <a:rect r="r" b="b" t="t" l="l"/>
              <a:pathLst>
                <a:path h="1342406" w="4847394">
                  <a:moveTo>
                    <a:pt x="0" y="0"/>
                  </a:moveTo>
                  <a:lnTo>
                    <a:pt x="4847394" y="0"/>
                  </a:lnTo>
                  <a:lnTo>
                    <a:pt x="4847394" y="1342406"/>
                  </a:lnTo>
                  <a:lnTo>
                    <a:pt x="0" y="1342406"/>
                  </a:lnTo>
                  <a:close/>
                </a:path>
              </a:pathLst>
            </a:custGeom>
            <a:solidFill>
              <a:srgbClr val="011E3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227263" y="6319669"/>
            <a:ext cx="16255858" cy="1020443"/>
            <a:chOff x="0" y="0"/>
            <a:chExt cx="21674477" cy="1360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Methodology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51292" y="7631353"/>
            <a:ext cx="16255858" cy="1020443"/>
            <a:chOff x="0" y="0"/>
            <a:chExt cx="21674477" cy="13605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Results &amp; Discussion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251292" y="9059531"/>
            <a:ext cx="16255858" cy="1020443"/>
            <a:chOff x="0" y="0"/>
            <a:chExt cx="21674477" cy="13605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74479" cy="1360530"/>
            </a:xfrm>
            <a:custGeom>
              <a:avLst/>
              <a:gdLst/>
              <a:ahLst/>
              <a:cxnLst/>
              <a:rect r="r" b="b" t="t" l="l"/>
              <a:pathLst>
                <a:path h="1360530" w="21674479">
                  <a:moveTo>
                    <a:pt x="0" y="0"/>
                  </a:moveTo>
                  <a:lnTo>
                    <a:pt x="21674479" y="0"/>
                  </a:lnTo>
                  <a:lnTo>
                    <a:pt x="21674479" y="1360530"/>
                  </a:lnTo>
                  <a:lnTo>
                    <a:pt x="0" y="1360530"/>
                  </a:lnTo>
                  <a:close/>
                </a:path>
              </a:pathLst>
            </a:custGeom>
            <a:gradFill rotWithShape="true">
              <a:gsLst>
                <a:gs pos="0">
                  <a:srgbClr val="D5DDF1">
                    <a:alpha val="100000"/>
                  </a:srgbClr>
                </a:gs>
                <a:gs pos="100000">
                  <a:srgbClr val="EFAFB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1674477" cy="136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011E3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Conclusion &amp; Future Work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338262" y="1638097"/>
            <a:ext cx="0" cy="1424523"/>
          </a:xfrm>
          <a:prstGeom prst="line">
            <a:avLst/>
          </a:prstGeom>
          <a:ln cap="flat" w="66675">
            <a:solidFill>
              <a:srgbClr val="E5B8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909828" y="5024093"/>
            <a:ext cx="9805905" cy="1092608"/>
          </a:xfrm>
          <a:custGeom>
            <a:avLst/>
            <a:gdLst/>
            <a:ahLst/>
            <a:cxnLst/>
            <a:rect r="r" b="b" t="t" l="l"/>
            <a:pathLst>
              <a:path h="1092608" w="9805905">
                <a:moveTo>
                  <a:pt x="0" y="0"/>
                </a:moveTo>
                <a:lnTo>
                  <a:pt x="9805905" y="0"/>
                </a:lnTo>
                <a:lnTo>
                  <a:pt x="9805905" y="1092608"/>
                </a:lnTo>
                <a:lnTo>
                  <a:pt x="0" y="109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16000"/>
          </a:xfrm>
          <a:custGeom>
            <a:avLst/>
            <a:gdLst/>
            <a:ahLst/>
            <a:cxnLst/>
            <a:rect r="r" b="b" t="t" l="l"/>
            <a:pathLst>
              <a:path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222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19576" y="1552575"/>
            <a:ext cx="12664503" cy="114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Related</a:t>
            </a:r>
            <a:r>
              <a:rPr lang="en-US" sz="87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819942" y="888278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853336" y="4341649"/>
            <a:ext cx="1100872" cy="0"/>
          </a:xfrm>
          <a:prstGeom prst="line">
            <a:avLst/>
          </a:prstGeom>
          <a:ln cap="flat" w="38100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572973" y="7239530"/>
            <a:ext cx="3330435" cy="0"/>
          </a:xfrm>
          <a:prstGeom prst="line">
            <a:avLst/>
          </a:prstGeom>
          <a:ln cap="flat" w="38100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890708" y="5378526"/>
            <a:ext cx="2708291" cy="0"/>
          </a:xfrm>
          <a:prstGeom prst="line">
            <a:avLst/>
          </a:prstGeom>
          <a:ln cap="flat" w="38100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V="true">
            <a:off x="11922458" y="3816242"/>
            <a:ext cx="0" cy="6316826"/>
          </a:xfrm>
          <a:prstGeom prst="line">
            <a:avLst/>
          </a:prstGeom>
          <a:ln cap="flat" w="38100">
            <a:solidFill>
              <a:srgbClr val="3C5679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482759" y="4073490"/>
            <a:ext cx="711348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  <a:spcBef>
                <a:spcPct val="0"/>
              </a:spcBef>
            </a:pPr>
            <a:r>
              <a:rPr lang="en-US" b="true" sz="3334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Geometric Warping (e.g., VITON)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8441" y="4892751"/>
            <a:ext cx="6660759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✅ Low computational cost.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❌ Poor detail preservation.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845434" y="5102301"/>
            <a:ext cx="76637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GAN-Based Models (e.g., CP-VTON)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45434" y="6031680"/>
            <a:ext cx="543421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✅ Realistic outputs.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❌ Artifacts and unstable training.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74811" y="6984180"/>
            <a:ext cx="837952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Diffusion Models (e.g., TryOnDiffusion):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4811" y="8484451"/>
            <a:ext cx="5581551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✅ High-fidelity details.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❌ Slow inference (e.g., 58s/image).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819576" y="2959065"/>
            <a:ext cx="1232743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Evolution of Virtual Try-On M</a:t>
            </a:r>
            <a:r>
              <a:rPr lang="en-US" b="true" sz="5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ethods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09200" y="9775005"/>
            <a:ext cx="519449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b="true" sz="5299">
                <a:solidFill>
                  <a:srgbClr val="011E31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Gaps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68352" y="10514067"/>
            <a:ext cx="16240838" cy="326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7"/>
              </a:lnSpc>
              <a:spcBef>
                <a:spcPct val="0"/>
              </a:spcBef>
            </a:pPr>
          </a:p>
          <a:p>
            <a:pPr algn="l" marL="778657" indent="-389328" lvl="1">
              <a:lnSpc>
                <a:spcPts val="4327"/>
              </a:lnSpc>
              <a:spcBef>
                <a:spcPct val="0"/>
              </a:spcBef>
              <a:buFont typeface="Arial"/>
              <a:buChar char="•"/>
            </a:pPr>
            <a:r>
              <a:rPr lang="en-US" sz="360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Trade-off between speed and quality.</a:t>
            </a:r>
          </a:p>
          <a:p>
            <a:pPr algn="l">
              <a:lnSpc>
                <a:spcPts val="4327"/>
              </a:lnSpc>
              <a:spcBef>
                <a:spcPct val="0"/>
              </a:spcBef>
            </a:pPr>
          </a:p>
          <a:p>
            <a:pPr algn="l" marL="778657" indent="-389328" lvl="1">
              <a:lnSpc>
                <a:spcPts val="4327"/>
              </a:lnSpc>
              <a:spcBef>
                <a:spcPct val="0"/>
              </a:spcBef>
              <a:buFont typeface="Arial"/>
              <a:buChar char="•"/>
            </a:pPr>
            <a:r>
              <a:rPr lang="en-US" sz="3606">
                <a:solidFill>
                  <a:srgbClr val="011E31"/>
                </a:solidFill>
                <a:latin typeface="Montserrat"/>
                <a:ea typeface="Montserrat"/>
                <a:cs typeface="Montserrat"/>
                <a:sym typeface="Montserrat"/>
              </a:rPr>
              <a:t>Limited generalization to diverse poses/body types.</a:t>
            </a:r>
          </a:p>
          <a:p>
            <a:pPr algn="l">
              <a:lnSpc>
                <a:spcPts val="4327"/>
              </a:lnSpc>
              <a:spcBef>
                <a:spcPct val="0"/>
              </a:spcBef>
            </a:pPr>
          </a:p>
          <a:p>
            <a:pPr algn="l">
              <a:lnSpc>
                <a:spcPts val="4327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384000" cy="13703303"/>
          </a:xfrm>
          <a:custGeom>
            <a:avLst/>
            <a:gdLst/>
            <a:ahLst/>
            <a:cxnLst/>
            <a:rect r="r" b="b" t="t" l="l"/>
            <a:pathLst>
              <a:path h="13703303" w="24384000">
                <a:moveTo>
                  <a:pt x="0" y="0"/>
                </a:moveTo>
                <a:lnTo>
                  <a:pt x="24384000" y="0"/>
                </a:lnTo>
                <a:lnTo>
                  <a:pt x="24384000" y="13703303"/>
                </a:lnTo>
                <a:lnTo>
                  <a:pt x="0" y="1370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9576" y="1552575"/>
            <a:ext cx="12664503" cy="1149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8737">
                <a:solidFill>
                  <a:srgbClr val="8719A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Related</a:t>
            </a:r>
            <a:r>
              <a:rPr lang="en-US" sz="87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8737">
                <a:solidFill>
                  <a:srgbClr val="011E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1819942" y="888278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42373" y="2667425"/>
          <a:ext cx="23099253" cy="10477500"/>
        </p:xfrm>
        <a:graphic>
          <a:graphicData uri="http://schemas.openxmlformats.org/drawingml/2006/table">
            <a:tbl>
              <a:tblPr/>
              <a:tblGrid>
                <a:gridCol w="4329461"/>
                <a:gridCol w="4692448"/>
                <a:gridCol w="4692448"/>
                <a:gridCol w="4692448"/>
                <a:gridCol w="4692448"/>
              </a:tblGrid>
              <a:tr h="10429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Approach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Efficiency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C7"/>
                    </a:solidFill>
                  </a:tcPr>
                </a:tc>
              </a:tr>
              <a:tr h="2688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CP-VTON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GAN-based, Warping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Generates realistic images, handles complex clothing patterns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Computationally expensive, can be unstable during training, may struggle with diverse poses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87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VITON-HD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Warping-based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Relatively fast, good for simple clothing items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 ability to handle complex clothing textures/patterns, struggles with occlusions and challenging poses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84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TryOnDiffusion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Diffusion-based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 realism, handles complex scenes and poses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Requires large paired datasets, computationally expensive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85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DCI-VTON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Diffusion-based, Warping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Uses pre-trained diffusion model, good realism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Relies on external warping network, inherits limitations of warping approaches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11E3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5400000">
            <a:off x="11972342" y="676363"/>
            <a:ext cx="183340" cy="3741633"/>
          </a:xfrm>
          <a:custGeom>
            <a:avLst/>
            <a:gdLst/>
            <a:ahLst/>
            <a:cxnLst/>
            <a:rect r="r" b="b" t="t" l="l"/>
            <a:pathLst>
              <a:path h="3741633" w="183340">
                <a:moveTo>
                  <a:pt x="0" y="0"/>
                </a:moveTo>
                <a:lnTo>
                  <a:pt x="183340" y="0"/>
                </a:lnTo>
                <a:lnTo>
                  <a:pt x="183340" y="3741633"/>
                </a:lnTo>
                <a:lnTo>
                  <a:pt x="0" y="3741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913518" y="1127439"/>
            <a:ext cx="3676534" cy="1149592"/>
            <a:chOff x="0" y="0"/>
            <a:chExt cx="10653613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53613" cy="3331210"/>
            </a:xfrm>
            <a:custGeom>
              <a:avLst/>
              <a:gdLst/>
              <a:ahLst/>
              <a:cxnLst/>
              <a:rect r="r" b="b" t="t" l="l"/>
              <a:pathLst>
                <a:path h="3331210" w="10653613">
                  <a:moveTo>
                    <a:pt x="10417102" y="0"/>
                  </a:moveTo>
                  <a:lnTo>
                    <a:pt x="236510" y="0"/>
                  </a:lnTo>
                  <a:cubicBezTo>
                    <a:pt x="106536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106536" y="3331210"/>
                    <a:pt x="236510" y="3331210"/>
                  </a:cubicBezTo>
                  <a:lnTo>
                    <a:pt x="10417102" y="3331210"/>
                  </a:lnTo>
                  <a:cubicBezTo>
                    <a:pt x="10547076" y="3331210"/>
                    <a:pt x="10653613" y="3268980"/>
                    <a:pt x="10653613" y="3192780"/>
                  </a:cubicBezTo>
                  <a:lnTo>
                    <a:pt x="10653613" y="138430"/>
                  </a:lnTo>
                  <a:cubicBezTo>
                    <a:pt x="10653613" y="62230"/>
                    <a:pt x="10547076" y="0"/>
                    <a:pt x="104171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344" r="0" b="-634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DAGdMZ25h4M</dc:identifier>
  <dcterms:modified xsi:type="dcterms:W3CDTF">2011-08-01T06:04:30Z</dcterms:modified>
  <cp:revision>1</cp:revision>
  <dc:title>Copy of Untitled (1).pdf</dc:title>
</cp:coreProperties>
</file>